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147308080" r:id="rId2"/>
    <p:sldId id="2147308097" r:id="rId3"/>
    <p:sldId id="2147308099" r:id="rId4"/>
    <p:sldId id="2147308096" r:id="rId5"/>
    <p:sldId id="2147308088" r:id="rId6"/>
    <p:sldId id="2147308089" r:id="rId7"/>
    <p:sldId id="2147308095" r:id="rId8"/>
    <p:sldId id="2147308102" r:id="rId9"/>
    <p:sldId id="2147308101" r:id="rId10"/>
    <p:sldId id="2147308104" r:id="rId11"/>
    <p:sldId id="2147308103" r:id="rId12"/>
    <p:sldId id="2147308105" r:id="rId13"/>
    <p:sldId id="2147308108" r:id="rId14"/>
    <p:sldId id="2147308110" r:id="rId15"/>
    <p:sldId id="2147308111" r:id="rId16"/>
    <p:sldId id="2147308109" r:id="rId17"/>
    <p:sldId id="2147308112" r:id="rId18"/>
    <p:sldId id="2147308093" r:id="rId19"/>
    <p:sldId id="2147308100" r:id="rId20"/>
    <p:sldId id="2147308106" r:id="rId21"/>
    <p:sldId id="2147308113" r:id="rId22"/>
    <p:sldId id="2147308107" r:id="rId23"/>
    <p:sldId id="2147308082" r:id="rId24"/>
    <p:sldId id="2147308079" r:id="rId25"/>
    <p:sldId id="2147308094" r:id="rId26"/>
    <p:sldId id="2147308083" r:id="rId27"/>
    <p:sldId id="2147308087" r:id="rId28"/>
    <p:sldId id="2147308085" r:id="rId29"/>
    <p:sldId id="2147308084" r:id="rId30"/>
    <p:sldId id="2147308090" r:id="rId31"/>
    <p:sldId id="2147308091" r:id="rId32"/>
    <p:sldId id="2147308092" r:id="rId33"/>
    <p:sldId id="21473080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" initials="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79B"/>
    <a:srgbClr val="10CFC9"/>
    <a:srgbClr val="9164CC"/>
    <a:srgbClr val="00183C"/>
    <a:srgbClr val="168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088" autoAdjust="0"/>
    <p:restoredTop sz="83304"/>
  </p:normalViewPr>
  <p:slideViewPr>
    <p:cSldViewPr snapToGrid="0">
      <p:cViewPr varScale="1">
        <p:scale>
          <a:sx n="115" d="100"/>
          <a:sy n="115" d="100"/>
        </p:scale>
        <p:origin x="8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249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3" y="5325511"/>
            <a:ext cx="3210535" cy="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chemeClr val="accent6">
              <a:lumMod val="50000"/>
              <a:alpha val="95000"/>
            </a:schemeClr>
          </a:solidFill>
        </p:spPr>
        <p:txBody>
          <a:bodyPr lIns="457200" tIns="457200" rIns="228600" bIns="457200"/>
          <a:lstStyle>
            <a:lvl1pPr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0CF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rgbClr val="9164CC"/>
              </a:buClr>
              <a:defRPr sz="2600">
                <a:solidFill>
                  <a:schemeClr val="bg1"/>
                </a:solidFill>
              </a:defRPr>
            </a:lvl2pPr>
            <a:lvl3pPr>
              <a:buClr>
                <a:srgbClr val="9164CC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9164CC"/>
              </a:buClr>
              <a:defRPr sz="2200">
                <a:solidFill>
                  <a:schemeClr val="bg1"/>
                </a:solidFill>
              </a:defRPr>
            </a:lvl4pPr>
            <a:lvl5pPr>
              <a:buClr>
                <a:srgbClr val="9164CC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916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91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buClr>
                <a:srgbClr val="9164CC"/>
              </a:buClr>
              <a:defRPr sz="2800"/>
            </a:lvl1pPr>
            <a:lvl2pPr>
              <a:buClr>
                <a:srgbClr val="9164CC"/>
              </a:buClr>
              <a:defRPr sz="2600"/>
            </a:lvl2pPr>
            <a:lvl3pPr>
              <a:buClr>
                <a:srgbClr val="9164CC"/>
              </a:buClr>
              <a:defRPr sz="2400"/>
            </a:lvl3pPr>
            <a:lvl4pPr>
              <a:buClr>
                <a:srgbClr val="9164CC"/>
              </a:buClr>
              <a:defRPr sz="2200"/>
            </a:lvl4pPr>
            <a:lvl5pPr>
              <a:buClr>
                <a:srgbClr val="9164CC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" y="6063760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9164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buClr>
                <a:srgbClr val="9164CC"/>
              </a:buClr>
              <a:defRPr/>
            </a:lvl1pPr>
            <a:lvl2pPr algn="ctr">
              <a:buClr>
                <a:srgbClr val="9164CC"/>
              </a:buClr>
              <a:defRPr/>
            </a:lvl2pPr>
            <a:lvl3pPr algn="ctr">
              <a:buClr>
                <a:srgbClr val="9164CC"/>
              </a:buClr>
              <a:defRPr/>
            </a:lvl3pPr>
            <a:lvl4pPr algn="ctr">
              <a:buClr>
                <a:srgbClr val="9164CC"/>
              </a:buClr>
              <a:defRPr/>
            </a:lvl4pPr>
            <a:lvl5pPr algn="ctr">
              <a:buClr>
                <a:srgbClr val="9164CC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1pPr>
            <a:lvl2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2pPr>
            <a:lvl3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3pPr>
            <a:lvl4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4pPr>
            <a:lvl5pPr algn="ctr">
              <a:buClr>
                <a:srgbClr val="9164CC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0CF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03" y="5769841"/>
            <a:ext cx="1678075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9164CC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9164CC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f-akraino.atlassian.net/wiki/spaces/AK/pages/725778433/Physical+AI+Blueprint+family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signalogic/Autonomous-Agents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lf-edge.atlassian.net/wiki/spaces/IA/pages/416677898/Robotics+Projects" TargetMode="External"/><Relationship Id="rId4" Type="http://schemas.openxmlformats.org/officeDocument/2006/relationships/hyperlink" Target="https://lf-akraino.atlassian.net/wiki/spaces/AK/pages/673382401/Autonomous+Agents+Networks+Blueprint+Famil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5.jpe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hyperlink" Target="https://www.signalogic.com/images/Llama-22-7B_sound-alike_error_f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3.jpg"/><Relationship Id="rId10" Type="http://schemas.openxmlformats.org/officeDocument/2006/relationships/image" Target="../media/image44.emf"/><Relationship Id="rId4" Type="http://schemas.openxmlformats.org/officeDocument/2006/relationships/image" Target="../media/image35.jpeg"/><Relationship Id="rId9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ebp"/><Relationship Id="rId5" Type="http://schemas.openxmlformats.org/officeDocument/2006/relationships/hyperlink" Target="https://www.nature.com/articles/s41598-019-48796-9" TargetMode="Externa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hyperlink" Target="https://www.nature.com/articles/s41598-022-25708-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195970.3196014" TargetMode="External"/><Relationship Id="rId5" Type="http://schemas.openxmlformats.org/officeDocument/2006/relationships/hyperlink" Target="https://www.semanticscholar.org/paper/PROXIMITY-CONTENT-ADDRESSABLE-MEMORY?AN-EFFICIENT-Roberts/cc9ba91edc53903f560515c7dff6c9abf7e3f7d0" TargetMode="Externa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hyperlink" Target="https://gizmodo.com/blackout-in-san-francisco-litters-streets-with-traffic-blocking-deactivated-waymos-20007022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226" y="365125"/>
            <a:ext cx="8163339" cy="2553687"/>
          </a:xfrm>
        </p:spPr>
        <p:txBody>
          <a:bodyPr>
            <a:normAutofit/>
          </a:bodyPr>
          <a:lstStyle/>
          <a:p>
            <a:pPr algn="just"/>
            <a:r>
              <a:rPr lang="en-US" sz="3800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89" y="3098968"/>
            <a:ext cx="9700591" cy="57189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100" b="1" dirty="0"/>
              <a:t>Akraino Physical AI Blueprint Family, v0.2</a:t>
            </a:r>
            <a:endParaRPr lang="en-US" sz="4100" b="1" baseline="30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BAE8B-CE05-B2BB-6980-B4DDF3C6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E54D0-8B42-2EA0-4B08-9EE7D993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64006-A894-96E7-5303-2513277F3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02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AD8C-96F3-6D54-E1A8-6589219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E1320-6922-E8AD-FE40-629A9AAA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66" y="684861"/>
            <a:ext cx="8796854" cy="579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88A9-7C5C-69A7-C445-54D7A920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CD5-4FB7-24E0-07F0-EC324ED3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85BB0-8990-8954-A744-F679128B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7FC9C38-78BB-882A-8B6E-7B055342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7513-F818-4280-BBE8-96D79439C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B1487-2F3F-982E-1CC9-284E65D98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D78A7-0B74-11C6-AC5E-96F51EFCF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7A415-1873-73B4-A783-D95629E7E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946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A1C0-57E4-2B67-B63E-A59D6506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BD225D6-F7CF-09C3-3210-4003B3511AA4}"/>
              </a:ext>
            </a:extLst>
          </p:cNvPr>
          <p:cNvGrpSpPr/>
          <p:nvPr/>
        </p:nvGrpSpPr>
        <p:grpSpPr>
          <a:xfrm>
            <a:off x="4089187" y="764138"/>
            <a:ext cx="7656302" cy="5728101"/>
            <a:chOff x="4089187" y="764138"/>
            <a:chExt cx="7656302" cy="5728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DFB0BA-DCF0-2ED4-F308-17BCF904A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6" b="-1072"/>
            <a:stretch>
              <a:fillRect/>
            </a:stretch>
          </p:blipFill>
          <p:spPr>
            <a:xfrm>
              <a:off x="4089187" y="764138"/>
              <a:ext cx="7656302" cy="57281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626EF7-4F42-D286-B1E7-9B5FFA2ACF81}"/>
                </a:ext>
              </a:extLst>
            </p:cNvPr>
            <p:cNvSpPr/>
            <p:nvPr/>
          </p:nvSpPr>
          <p:spPr>
            <a:xfrm>
              <a:off x="4799657" y="3289993"/>
              <a:ext cx="152400" cy="11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A0DD4-3E88-D575-A85B-0DA8F6C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C19C-E75A-B9B1-1735-16A7FDE5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02916"/>
            <a:ext cx="11294656" cy="5011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650E-11AE-E0AE-FD63-DEA7C7FBE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DDEE422-241E-B503-777F-1DBA169D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64E8-32C3-E4F7-3D6D-1E346DAC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CD91F-5488-8328-E497-B2EB449B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0" y="6191352"/>
            <a:ext cx="702757" cy="27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1DF3FF-0CE4-90D4-1BCB-67B949F1D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8" y="6241774"/>
            <a:ext cx="825468" cy="187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B533B8-D314-F2FB-5FB4-2500BA0A1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06" y="6225393"/>
            <a:ext cx="966790" cy="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228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4675-8328-575A-F51E-49B2FE3B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482743-8D28-ACD4-4907-313CF316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9" y="2675883"/>
            <a:ext cx="5055053" cy="258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77F5D-6D2B-7847-E862-C071790B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BFCB-2FAA-E5CF-6B1C-B90F463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6656702" cy="4830269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0"/>
              </a:spcBef>
            </a:pPr>
            <a:r>
              <a:rPr lang="en-US" altLang="en-US" dirty="0">
                <a:solidFill>
                  <a:srgbClr val="000000"/>
                </a:solidFill>
              </a:rPr>
              <a:t>Format and Prioritization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pre-defined, machine readable, and brief to reduce power consumption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prioritized by classification and type – emergency, safety, event, collaboration, etc.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types may be further sub-prioritized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optional text, audio, and video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local IP and non-IP; public IP when a router is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Messages contain “Action” field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allow other agents in the P2P network to act on the message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if they have sufficient model, storage, or authentication capabilities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Message standards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no cross-industry standard yet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some standards may partially apply, such as SAE J2945 series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defines requirements for vehicle-to-vehicle safety systems, including alerts for emergency vehicles (EVA) and road hazards, using DSRC or C-V2X for interoperability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sz="2200" dirty="0"/>
              <a:t>establishes data and message protocols for real-time warnings like Emergency Vehicle Alerts (EVA) and Roadside Alerts (RSA)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and application domain communication use TCP/UDP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HTTPS and other standard, mature protocols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2A7-C07C-617F-9BDA-49023E62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94C7783-B0C9-5899-B15D-C890FEF94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DF83-1C80-9ADE-FE9C-6D98B3383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1952A-C92F-681A-1F2B-664DFEA5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8EE43B-DFA6-9FE8-8E0B-D1B2DF6A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05E8B-C2A6-0971-1B39-ECF822D68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920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F136-DABA-268A-B875-539A3CD4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754-E975-3322-033D-C0CFACEF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Messaging,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C240-731A-A2CB-3798-F0DCC6D6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785375"/>
            <a:ext cx="9753321" cy="1396406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>
                <a:solidFill>
                  <a:srgbClr val="000000"/>
                </a:solidFill>
              </a:rPr>
              <a:t>Message Organization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organized by classification, type, priority, size, content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emergency and safety messages are short and pre-defined to minimize data rate, power consumption, and errors (e.g. giving an automated vehicle the wrong instructions)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“Actions” field specifies handling by P2P network, for example an agent can request “Interpretation” of audio and video data by multi-modal or language models offered by another agent with advanced model capability and/or cloud connection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optional fields use standard formats such as file attachments, SMS, MIME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No cross-industry standard for this yet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6BB1-0534-C7A8-A416-9843F9B7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5F0A-C03B-58F3-32BE-52DA3B1B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64413-A8BE-AF6C-5F19-1D47BB25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F0F97-CC82-47B3-35C5-754FDECC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ABD97-A6DD-3643-C4AD-7ED4292B3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A97DBA-E72A-E7C1-32AC-3AD5BAC60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88754"/>
              </p:ext>
            </p:extLst>
          </p:nvPr>
        </p:nvGraphicFramePr>
        <p:xfrm>
          <a:off x="895918" y="2181780"/>
          <a:ext cx="9127174" cy="380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3366537434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4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887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ification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Types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Message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Format, </a:t>
                      </a:r>
                      <a:r>
                        <a:rPr sz="900" dirty="0">
                          <a:solidFill>
                            <a:schemeClr val="tx1"/>
                          </a:solidFill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P2P Actions</a:t>
                      </a:r>
                      <a:endParaRPr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Examples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sz="900" dirty="0">
                          <a:solidFill>
                            <a:schemeClr val="tx1"/>
                          </a:solidFill>
                        </a:rPr>
                        <a:t>Related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25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Immediate hazard or loss-of-control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Highest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Very 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Fixed, 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Enumerated codes only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optional fields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Follow-up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Emergency stop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collision imminent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flood, 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fire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human in danger 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SAE J2735; IEC 61784-3; ETSI DENM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Safety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Developing or persistent unsafe condition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Very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Fixed, </a:t>
                      </a:r>
                      <a:r>
                        <a:rPr sz="700" dirty="0"/>
                        <a:t>predefined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Enumerated condition types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optional numeric parameters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no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Immediate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Acknowlegment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Follow-up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Flood warning, o</a:t>
                      </a:r>
                      <a:r>
                        <a:rPr sz="700" dirty="0"/>
                        <a:t>bstacle detected; unsafe proximity; degraded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ISO 13849; IEC 61508; </a:t>
                      </a:r>
                      <a:r>
                        <a:rPr sz="700" dirty="0" err="1"/>
                        <a:t>PROFIsafe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306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Event Notification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Discrete operational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(data rate and protocol dependent)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</a:t>
                      </a:r>
                      <a:r>
                        <a:rPr sz="700" dirty="0"/>
                        <a:t>tructured</a:t>
                      </a:r>
                      <a:r>
                        <a:rPr lang="en-US" sz="700" dirty="0"/>
                        <a:t>, with optional fields for additional text, audio, and video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Required event cod</a:t>
                      </a:r>
                      <a:r>
                        <a:rPr lang="en-US" sz="700" dirty="0"/>
                        <a:t>e,</a:t>
                      </a:r>
                      <a:r>
                        <a:rPr sz="700" dirty="0"/>
                        <a:t> optional fields</a:t>
                      </a:r>
                      <a:r>
                        <a:rPr lang="en-US" sz="700" dirty="0"/>
                        <a:t> using standard formats such as SMS, MIME, file attachments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Route blocked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task completed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equipment 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ETSI CAM/DENM; OPC UA Events; DDS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Status / 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Periodic situational or state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Short to 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State vectors, counters, identifiers; no narrative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Position update</a:t>
                      </a:r>
                      <a:r>
                        <a:rPr lang="en-US" sz="700" dirty="0"/>
                        <a:t>, </a:t>
                      </a:r>
                      <a:r>
                        <a:rPr sz="700" dirty="0"/>
                        <a:t>mode change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utilization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SAE J2945; DDS; OPC UA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Maintenance / Diagnostics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/>
                        <a:t>Health monitoring and service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Medium to 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Semi-structured, with optional fields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Diagnostic codes, key-value pairs, optional free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Service reminder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error logs</a:t>
                      </a:r>
                      <a:r>
                        <a:rPr lang="en-US" sz="700" dirty="0"/>
                        <a:t>,</a:t>
                      </a:r>
                      <a:r>
                        <a:rPr sz="700" dirty="0"/>
                        <a:t> calibration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IEC 62541 (OPC UA); ISO 13374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C</a:t>
                      </a:r>
                      <a:r>
                        <a:rPr lang="en-US" sz="700" dirty="0"/>
                        <a:t>ollaboration / Teamwork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Operational / functional communication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Medium to </a:t>
                      </a:r>
                      <a:r>
                        <a:rPr sz="700" dirty="0"/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Unstructured</a:t>
                      </a:r>
                      <a:r>
                        <a:rPr lang="en-US" sz="700" dirty="0"/>
                        <a:t>, application dependent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Instructions, follow-up, progress reports, database updates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/>
                        <a:t>“Please supply more of material X”, “will be offline for N hours for maintenance”</a:t>
                      </a:r>
                      <a:endParaRPr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/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377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Non-Critical / Bulk Data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/ functional communication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Large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Unstructured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 application dependent</a:t>
                      </a: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Files, extended logs,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Multicast, Interpret, Follow-up</a:t>
                      </a:r>
                    </a:p>
                    <a:p>
                      <a:pPr>
                        <a:defRPr sz="1000"/>
                      </a:pPr>
                      <a:endParaRPr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Historical data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reports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sz="700" dirty="0">
                          <a:solidFill>
                            <a:schemeClr val="bg1"/>
                          </a:solidFill>
                        </a:rPr>
                        <a:t> reference material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rPr sz="700" dirty="0">
                          <a:solidFill>
                            <a:schemeClr val="bg1"/>
                          </a:solidFill>
                        </a:rPr>
                        <a:t>Vendor-specific; ISO/IEC 30141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541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98EEBEB-6C11-10B9-2713-A1B5E50B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9537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0244-C6E2-A8CE-8287-BC1A5DE1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333-9627-850B-69D4-BF280F22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Agents Capabilities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9A95-4C45-2D9E-1596-62FF939B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471160" cy="5563392"/>
          </a:xfrm>
        </p:spPr>
        <p:txBody>
          <a:bodyPr>
            <a:normAutofit fontScale="5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APIs and services for …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language and multimodal models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 and database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work together to overcome disparate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as an example, an agent may have limited on-device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gesture recognition but is unable to analyze complex images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worst case they can only record video and audio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on-device AI and autonomous operation are the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default when possible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cloud AI is used when necessary and available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Human interaction is key to handle situations that are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ambiguous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urgent or unsafe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expert guidance needed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act on P2P messages based on 1) Action field contents and 2) match with their capabilities</a:t>
            </a:r>
          </a:p>
          <a:p>
            <a:pPr marL="640080" lvl="1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action field maintains history of transmission chain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“Collaborative M2M messaging” and “content aware networking” are similar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5FBC-1A48-67E4-B362-DA89EBFC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7579E14-78BF-5C82-62EB-890D52182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C25DA-E81B-6F6E-D5B9-2770D34E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736E28-C948-89E9-B09D-41827314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C5610-DD2B-18AD-D355-9BC786FA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8604F-0C15-9872-C8C2-F30ADC422599}"/>
              </a:ext>
            </a:extLst>
          </p:cNvPr>
          <p:cNvSpPr txBox="1"/>
          <p:nvPr/>
        </p:nvSpPr>
        <p:spPr>
          <a:xfrm>
            <a:off x="8666923" y="5116040"/>
            <a:ext cx="270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Factory agents message and action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DDE6-74EF-2368-7FC2-D93F90FDF8F8}"/>
              </a:ext>
            </a:extLst>
          </p:cNvPr>
          <p:cNvSpPr txBox="1"/>
          <p:nvPr/>
        </p:nvSpPr>
        <p:spPr>
          <a:xfrm>
            <a:off x="8666803" y="2444426"/>
            <a:ext cx="415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WiFi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D8F33-BFD1-A542-DB8F-80A861B52F89}"/>
              </a:ext>
            </a:extLst>
          </p:cNvPr>
          <p:cNvGrpSpPr/>
          <p:nvPr/>
        </p:nvGrpSpPr>
        <p:grpSpPr>
          <a:xfrm>
            <a:off x="5793068" y="740366"/>
            <a:ext cx="6011745" cy="5207532"/>
            <a:chOff x="5793068" y="740366"/>
            <a:chExt cx="6011745" cy="5207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67E29D-500B-22E6-27C6-B053814A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8" y="740366"/>
              <a:ext cx="6011745" cy="52075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603C8-99E9-4681-D391-DB42D062FCED}"/>
                </a:ext>
              </a:extLst>
            </p:cNvPr>
            <p:cNvSpPr/>
            <p:nvPr/>
          </p:nvSpPr>
          <p:spPr>
            <a:xfrm>
              <a:off x="5974454" y="1671725"/>
              <a:ext cx="1823190" cy="37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7F57F8-E954-617F-37A6-7E582B52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310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18E7-5B64-FCB0-D21C-6B9A2DC6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72B41B-DB66-F5A4-53AA-E0F95A34F2F0}"/>
              </a:ext>
            </a:extLst>
          </p:cNvPr>
          <p:cNvGrpSpPr/>
          <p:nvPr/>
        </p:nvGrpSpPr>
        <p:grpSpPr>
          <a:xfrm>
            <a:off x="2072964" y="2428966"/>
            <a:ext cx="9860202" cy="3494755"/>
            <a:chOff x="2072964" y="2428966"/>
            <a:chExt cx="9860202" cy="34947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4A8794-5CD3-9000-75A7-B942FACB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64" y="2428966"/>
              <a:ext cx="9860202" cy="3494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881B70-2DDE-731B-BB97-DDBA4CF7EC38}"/>
                </a:ext>
              </a:extLst>
            </p:cNvPr>
            <p:cNvSpPr/>
            <p:nvPr/>
          </p:nvSpPr>
          <p:spPr>
            <a:xfrm>
              <a:off x="2226365" y="2498035"/>
              <a:ext cx="3558209" cy="377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CAFDD-2933-4620-CF9B-9C1BE93F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Multimodal and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2731-11BA-FB34-6EFD-B71A70F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3912"/>
            <a:ext cx="7545125" cy="3158123"/>
          </a:xfrm>
          <a:noFill/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have wide range of language and multimodal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 have no models, or very limited ones due to few CPU cores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some agents may have cloud connection to large models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model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speech-to-text,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cc me with copies of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message audio”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B64D-E6DA-F62B-1D04-15E405012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14992F47-B7DB-82FE-DE42-42F88451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B714-C43D-7EF0-BD2F-E1221DC10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E76ABC-1806-F9C0-A806-37D8E93B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2456B-85B4-5CD2-52FF-7BA4CCE15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30037-69BE-C0A5-363D-5DAF5DB42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705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6737-2AD3-DDCF-C660-A83B55B5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EBDD1D-FC9C-0376-6EC4-C8A4FC60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8" y="319899"/>
            <a:ext cx="7468787" cy="5668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8BE0-EA71-182E-0019-CB4BF4C6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– Data Storage /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A3EA-7265-75E1-1CE5-A992609C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63912"/>
            <a:ext cx="5108392" cy="5170846"/>
          </a:xfrm>
        </p:spPr>
        <p:txBody>
          <a:bodyPr>
            <a:normAutofit fontScale="92500" lnSpcReduction="20000"/>
          </a:bodyPr>
          <a:lstStyle/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may or may not have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constraints may be prohibitive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drones and mobile robots may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have no SSD, limited Flash mem</a:t>
            </a:r>
            <a:endParaRPr lang="en-US" altLang="en-US" dirty="0">
              <a:solidFill>
                <a:srgbClr val="000000"/>
              </a:solidFill>
            </a:endParaRP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Agents advertise data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storage and database capabilities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“I have storage, cc me with message copies”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fixed or semi-mobile agents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(e.g. laptops)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larger, heavier agents (e.g. automated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FEAA4-B358-A38A-721C-A0036E3CE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41B20FD8-3E63-A44C-460F-2ACA11012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C9B5-0136-9C86-9216-B916BB9F8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56241-3529-5558-2F92-03F4EAD8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D1747-CF2B-ABF3-AFBB-225480F01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9312-BAE7-65C8-7662-B91C14865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048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CAED-A063-001D-9C31-96859236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7D2-4170-BEB8-D1EA-36F891B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9CD4-A227-2BB3-B874-C49D2F11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1"/>
            <a:ext cx="7256952" cy="4972722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Linux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Ubuntu, Debian, CentOS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ASR</a:t>
            </a:r>
            <a:r>
              <a:rPr lang="en-US" altLang="en-US" sz="2000" baseline="30000" dirty="0">
                <a:solidFill>
                  <a:srgbClr val="000000"/>
                </a:solidFill>
              </a:rPr>
              <a:t> 1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Kaldi, Whisper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Media processing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>
                <a:solidFill>
                  <a:srgbClr val="000000"/>
                </a:solidFill>
              </a:rPr>
              <a:t>OpenCV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Image domain processing (</a:t>
            </a:r>
            <a:r>
              <a:rPr lang="en-US" altLang="en-US" sz="1600" dirty="0" err="1">
                <a:solidFill>
                  <a:srgbClr val="000000"/>
                </a:solidFill>
              </a:rPr>
              <a:t>yuv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</a:rPr>
              <a:t>rgb</a:t>
            </a:r>
            <a:r>
              <a:rPr lang="en-US" altLang="en-US" sz="1600" dirty="0">
                <a:solidFill>
                  <a:srgbClr val="000000"/>
                </a:solidFill>
              </a:rPr>
              <a:t> images extracted from video)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object tracking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Kalman filtering (stabilization)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background removal</a:t>
            </a:r>
          </a:p>
          <a:p>
            <a:pPr lvl="3">
              <a:spcBef>
                <a:spcPts val="30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pan/zoom</a:t>
            </a:r>
          </a:p>
          <a:p>
            <a:pPr lvl="2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prior to CNN </a:t>
            </a:r>
            <a:r>
              <a:rPr lang="en-US" altLang="en-US" sz="1600" baseline="30000" dirty="0">
                <a:solidFill>
                  <a:srgbClr val="000000"/>
                </a:solidFill>
              </a:rPr>
              <a:t>2</a:t>
            </a:r>
            <a:r>
              <a:rPr lang="en-US" altLang="en-US" sz="1600" dirty="0">
                <a:solidFill>
                  <a:srgbClr val="000000"/>
                </a:solidFill>
              </a:rPr>
              <a:t> or multi-model handoff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err="1">
                <a:solidFill>
                  <a:srgbClr val="000000"/>
                </a:solidFill>
              </a:rPr>
              <a:t>Mediashark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RTP media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highly optimized for limited CPU cores</a:t>
            </a:r>
          </a:p>
          <a:p>
            <a:pPr lvl="2"/>
            <a:r>
              <a:rPr lang="en-US" altLang="en-US" sz="1600" dirty="0">
                <a:solidFill>
                  <a:srgbClr val="000000"/>
                </a:solidFill>
              </a:rPr>
              <a:t>maximize audio quality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packet repair and frame loss concealment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classify audio (voice, sound, noise) </a:t>
            </a:r>
          </a:p>
          <a:p>
            <a:pPr lvl="3"/>
            <a:r>
              <a:rPr lang="en-US" altLang="en-US" sz="1400" dirty="0">
                <a:solidFill>
                  <a:srgbClr val="000000"/>
                </a:solidFill>
              </a:rPr>
              <a:t>background noise removal (other talkers, servo motors, ambient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environmental noise)</a:t>
            </a:r>
          </a:p>
          <a:p>
            <a:pPr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Small multimodal models</a:t>
            </a:r>
          </a:p>
          <a:p>
            <a:pPr lvl="1"/>
            <a:r>
              <a:rPr lang="en-US" altLang="en-US" sz="1800" dirty="0">
                <a:solidFill>
                  <a:srgbClr val="000000"/>
                </a:solidFill>
              </a:rPr>
              <a:t>Llama-4, Gemma 3, Qwen2, </a:t>
            </a:r>
            <a:r>
              <a:rPr lang="en-US" altLang="en-US" sz="1800" dirty="0" err="1">
                <a:solidFill>
                  <a:srgbClr val="000000"/>
                </a:solidFill>
              </a:rPr>
              <a:t>MiniPCM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B176-0579-6A2A-DAA9-2984A77F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4035570-2687-F8B3-9D10-AB0C72F7C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7DFC6-2414-4954-7013-62DE96B5C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A7093B-22F4-5407-1089-DB0AA41C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0BC855-97F0-C21B-79A6-768ED650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E6319-E79E-5F14-D3FB-AA16EDE17BE0}"/>
              </a:ext>
            </a:extLst>
          </p:cNvPr>
          <p:cNvSpPr txBox="1"/>
          <p:nvPr/>
        </p:nvSpPr>
        <p:spPr>
          <a:xfrm>
            <a:off x="6762909" y="5692509"/>
            <a:ext cx="1897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Automatic Speech Recognition</a:t>
            </a:r>
          </a:p>
          <a:p>
            <a:r>
              <a:rPr lang="en-US" sz="1000" baseline="30000" dirty="0"/>
              <a:t>2</a:t>
            </a:r>
            <a:r>
              <a:rPr lang="en-US" sz="1000" dirty="0"/>
              <a:t> Convolutional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D8E31-9E71-1AD1-9022-5511256CD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83" y="484255"/>
            <a:ext cx="4510169" cy="241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3F6D4-7530-4C22-20F5-3B7742B1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25" y="2965167"/>
            <a:ext cx="4526327" cy="242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9C2A-87ED-13A9-09CD-714B93C59D3E}"/>
              </a:ext>
            </a:extLst>
          </p:cNvPr>
          <p:cNvSpPr txBox="1"/>
          <p:nvPr/>
        </p:nvSpPr>
        <p:spPr>
          <a:xfrm>
            <a:off x="9174804" y="5392135"/>
            <a:ext cx="1897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Mediashark</a:t>
            </a:r>
            <a:r>
              <a:rPr lang="en-US" sz="1000" dirty="0"/>
              <a:t> processing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41C7F-171A-E9D3-D403-1DB8F3887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96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7256952" cy="5187345"/>
          </a:xfrm>
        </p:spPr>
        <p:txBody>
          <a:bodyPr>
            <a:normAutofit/>
          </a:bodyPr>
          <a:lstStyle/>
          <a:p>
            <a:r>
              <a:rPr lang="en-US" sz="2000" dirty="0"/>
              <a:t>Very small form-factor</a:t>
            </a:r>
          </a:p>
          <a:p>
            <a:pPr lvl="1"/>
            <a:r>
              <a:rPr lang="en-US" sz="1800" dirty="0"/>
              <a:t>under 15 W, battery powered for 2 - 6 hours</a:t>
            </a:r>
          </a:p>
          <a:p>
            <a:pPr lvl="1"/>
            <a:r>
              <a:rPr lang="en-US" sz="1800" dirty="0"/>
              <a:t>4 x 3”, heat sink only, no fans</a:t>
            </a:r>
          </a:p>
          <a:p>
            <a:r>
              <a:rPr lang="en-US" sz="2000" dirty="0"/>
              <a:t>Operate as small servers</a:t>
            </a:r>
          </a:p>
          <a:p>
            <a:pPr lvl="1"/>
            <a:r>
              <a:rPr lang="en-US" sz="1800" dirty="0"/>
              <a:t>standard Linux OS (Ubuntu, Debian, </a:t>
            </a:r>
            <a:r>
              <a:rPr lang="en-US" sz="1800" dirty="0" err="1"/>
              <a:t>etc</a:t>
            </a:r>
            <a:r>
              <a:rPr lang="en-US" sz="1800" dirty="0"/>
              <a:t>) and command line</a:t>
            </a:r>
          </a:p>
          <a:p>
            <a:pPr lvl="1"/>
            <a:r>
              <a:rPr lang="en-US" sz="1800" dirty="0"/>
              <a:t>Standard gcc/g++, Python, JavaScript, other standard development tools</a:t>
            </a:r>
          </a:p>
          <a:p>
            <a:pPr lvl="1"/>
            <a:r>
              <a:rPr lang="en-US" sz="1800" dirty="0"/>
              <a:t>in the lab connect a keyboard and display</a:t>
            </a:r>
          </a:p>
          <a:p>
            <a:pPr lvl="1"/>
            <a:r>
              <a:rPr lang="en-US" sz="1800" dirty="0"/>
              <a:t>open source development and test support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81861" y="6583680"/>
            <a:ext cx="123360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77AA6-6C26-12EE-E592-BA345178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51" y="365126"/>
            <a:ext cx="3523735" cy="264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7767A-B319-7875-D9E3-96FAD9EB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/>
          <a:stretch>
            <a:fillRect/>
          </a:stretch>
        </p:blipFill>
        <p:spPr>
          <a:xfrm>
            <a:off x="8287351" y="3511826"/>
            <a:ext cx="3135093" cy="29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C532-FDDF-CE9C-B135-211F4EC09A12}"/>
              </a:ext>
            </a:extLst>
          </p:cNvPr>
          <p:cNvSpPr txBox="1"/>
          <p:nvPr/>
        </p:nvSpPr>
        <p:spPr>
          <a:xfrm>
            <a:off x="8197874" y="2988651"/>
            <a:ext cx="2907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quad-core Atom x86 server, Ubuntu boot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9F89D-B649-C061-AD5C-7CFB992B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811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95CE7-B049-61D9-E616-92082556F6BA}"/>
              </a:ext>
            </a:extLst>
          </p:cNvPr>
          <p:cNvSpPr txBox="1"/>
          <p:nvPr/>
        </p:nvSpPr>
        <p:spPr>
          <a:xfrm>
            <a:off x="8197874" y="3265605"/>
            <a:ext cx="2517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Pico ITX 6-core Arm server, Debian boot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9735B-44D7-531D-036E-E549588CC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45C2D9-5D2F-818C-2454-5E536690E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B7CB9-83E9-5B45-EDFB-76B0907EC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6320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AD8B-3949-6A8F-96BC-85C8DBBC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A0-6ACE-145C-9CF8-B20D2B4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D6F-E55D-EBFA-48B5-0E7150CE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Additional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B534-02F5-61DB-A6A5-CA1C844C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86D42196-068A-A564-BEFD-46AF5060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596-81CE-3DF6-384F-07ABB2B0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4E41-E42B-8FAE-FA3E-1A26286C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67CC8-C92B-1981-717A-47BA3037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A726B-2931-86D7-4A49-003BADE5C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795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563A-8EB2-E656-717A-EA71433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582-BAF8-E5E1-E8EB-4F33310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084A-51ED-C441-4DE7-80318476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fontScale="77500" lnSpcReduction="2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Overview – Agents, Machines, and Interaction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Motivation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autonomous agents are the next industrial revolution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prioritize communication, collaboration, and </a:t>
            </a:r>
            <a:r>
              <a:rPr lang="en-US" altLang="en-US" sz="1200" i="1" dirty="0">
                <a:solidFill>
                  <a:srgbClr val="000000"/>
                </a:solidFill>
              </a:rPr>
              <a:t>human safety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Agent-Agent Interaction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cloud independent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Human-Agent Interaction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use cases</a:t>
            </a:r>
          </a:p>
          <a:p>
            <a:pPr marL="574675" lvl="1" indent="-346075">
              <a:spcBef>
                <a:spcPts val="2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safety is a primary concern</a:t>
            </a: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Key Technologies</a:t>
            </a:r>
          </a:p>
          <a:p>
            <a:pPr marL="574675" lvl="1" indent="-346075">
              <a:spcBef>
                <a:spcPts val="6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P2P communication over cellular and satellite networks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</a:t>
            </a:r>
          </a:p>
          <a:p>
            <a:pPr marL="804672" lvl="2" indent="-346075">
              <a:spcBef>
                <a:spcPts val="60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human interaction - audio and visual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environmental recognition – hazards and dangerous conditions</a:t>
            </a:r>
          </a:p>
          <a:p>
            <a:pPr marL="804672" lvl="2" indent="-346075">
              <a:spcBef>
                <a:spcPts val="0"/>
              </a:spcBef>
              <a:spcAft>
                <a:spcPts val="30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small form-factors pose performance challenges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Technology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architecture and data flow diagrams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messaging</a:t>
            </a: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capabilities advertisement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models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data Storage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000" dirty="0">
                <a:solidFill>
                  <a:srgbClr val="000000"/>
                </a:solidFill>
              </a:rPr>
              <a:t>authentication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Software Components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Kaldi or Whisper ASR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OpenCV</a:t>
            </a:r>
          </a:p>
          <a:p>
            <a:pPr marL="574675" lvl="1" indent="-346075">
              <a:spcBef>
                <a:spcPts val="300"/>
              </a:spcBef>
            </a:pPr>
            <a:r>
              <a:rPr lang="en-US" altLang="en-US" sz="1200" dirty="0" err="1">
                <a:solidFill>
                  <a:srgbClr val="000000"/>
                </a:solidFill>
              </a:rPr>
              <a:t>Mediashark</a:t>
            </a:r>
            <a:endParaRPr lang="en-US" altLang="en-US" sz="1200" dirty="0">
              <a:solidFill>
                <a:srgbClr val="000000"/>
              </a:solidFill>
            </a:endParaRPr>
          </a:p>
          <a:p>
            <a:pPr marL="576072" lvl="1" indent="-346075">
              <a:spcBef>
                <a:spcPts val="300"/>
              </a:spcBef>
            </a:pPr>
            <a:r>
              <a:rPr lang="en-US" altLang="en-US" sz="1200" dirty="0">
                <a:solidFill>
                  <a:srgbClr val="000000"/>
                </a:solidFill>
              </a:rPr>
              <a:t>small multimodal models – Llama-4, Gemma 3, Qwen2, </a:t>
            </a:r>
            <a:r>
              <a:rPr lang="en-US" altLang="en-US" sz="1200" dirty="0" err="1">
                <a:solidFill>
                  <a:srgbClr val="000000"/>
                </a:solidFill>
              </a:rPr>
              <a:t>MiniPCM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600"/>
              </a:spcBef>
            </a:pPr>
            <a:r>
              <a:rPr lang="en-US" altLang="en-US" sz="1600" dirty="0">
                <a:solidFill>
                  <a:srgbClr val="000000"/>
                </a:solidFill>
              </a:rPr>
              <a:t>Hardware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40F6-C7E3-03EA-37C7-54449A472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6207DF09-332E-4665-6FEB-F03C3DA8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FB71-F35F-2CAD-DB3F-E497DF30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787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C7DB6-CF1C-10BE-027E-8EC0E2FA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A8058-988E-43B5-BCFD-8D58E9257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89AE5-9E3C-16DC-6923-37F2A9EF8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668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951E-314A-C241-BACF-AB85E563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7D0-D280-6937-9CAF-534F5D00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Delivery Drone Patents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D56-837B-87FE-C5C7-18CDF79B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5019165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2016 - 2018</a:t>
            </a:r>
          </a:p>
          <a:p>
            <a:r>
              <a:rPr lang="en-US" sz="2600" dirty="0"/>
              <a:t>System for delivery drone fleet</a:t>
            </a:r>
          </a:p>
          <a:p>
            <a:r>
              <a:rPr lang="en-US" sz="2600" dirty="0"/>
              <a:t>Widely reported in technical press, in part</a:t>
            </a:r>
            <a:br>
              <a:rPr lang="en-US" sz="2600" dirty="0"/>
            </a:br>
            <a:r>
              <a:rPr lang="en-US" sz="2600" dirty="0"/>
              <a:t>due to somewhat humorous drawings not</a:t>
            </a:r>
            <a:br>
              <a:rPr lang="en-US" sz="2600" dirty="0"/>
            </a:br>
            <a:r>
              <a:rPr lang="en-US" sz="2600" dirty="0"/>
              <a:t>commonly found in patent submissions</a:t>
            </a:r>
          </a:p>
          <a:p>
            <a:r>
              <a:rPr lang="en-US" sz="2600" dirty="0"/>
              <a:t>Are speech and gesture recognition</a:t>
            </a:r>
            <a:br>
              <a:rPr lang="en-US" sz="2600" dirty="0"/>
            </a:br>
            <a:r>
              <a:rPr lang="en-US" sz="2600" dirty="0"/>
              <a:t>aspects of the patent enforceable ?</a:t>
            </a:r>
            <a:endParaRPr lang="en-US" sz="2600" baseline="30000" dirty="0"/>
          </a:p>
          <a:p>
            <a:pPr lvl="1"/>
            <a:r>
              <a:rPr lang="en-US" sz="1900" dirty="0"/>
              <a:t>not if there exists prior art for voice and gesture communication</a:t>
            </a:r>
            <a:br>
              <a:rPr lang="en-US" sz="1900" dirty="0"/>
            </a:br>
            <a:r>
              <a:rPr lang="en-US" sz="1900" dirty="0"/>
              <a:t>with machines</a:t>
            </a:r>
          </a:p>
          <a:p>
            <a:pPr lvl="1"/>
            <a:r>
              <a:rPr lang="en-US" sz="1900" dirty="0"/>
              <a:t>must be “novel”</a:t>
            </a:r>
          </a:p>
          <a:p>
            <a:pPr lvl="1"/>
            <a:r>
              <a:rPr lang="en-US" sz="1900" dirty="0"/>
              <a:t>must be “non-obvious” to people skilled in the industry</a:t>
            </a:r>
          </a:p>
          <a:p>
            <a:r>
              <a:rPr lang="en-US" sz="2600" dirty="0"/>
              <a:t>Methods and architecture of delivery system likely</a:t>
            </a:r>
            <a:br>
              <a:rPr lang="en-US" sz="2600" dirty="0"/>
            </a:br>
            <a:r>
              <a:rPr lang="en-US" sz="2600" dirty="0"/>
              <a:t>enforceable – although not our concern</a:t>
            </a:r>
          </a:p>
          <a:p>
            <a:r>
              <a:rPr lang="en-US" sz="2600" dirty="0"/>
              <a:t>Stanford 2015 paper</a:t>
            </a:r>
          </a:p>
          <a:p>
            <a:pPr lvl="1"/>
            <a:r>
              <a:rPr lang="en-US" sz="2000" dirty="0"/>
              <a:t>“Results show strong agreement between participants for many interaction techniques,</a:t>
            </a:r>
            <a:br>
              <a:rPr lang="en-US" sz="2000" dirty="0"/>
            </a:br>
            <a:r>
              <a:rPr lang="en-US" sz="2000" dirty="0"/>
              <a:t>as when gesturing for the drone to stop. We discovered that </a:t>
            </a:r>
            <a:r>
              <a:rPr lang="en-US" sz="2000" b="1" i="1" dirty="0"/>
              <a:t>people interact with drones</a:t>
            </a:r>
            <a:br>
              <a:rPr lang="en-US" sz="2000" b="1" i="1" dirty="0"/>
            </a:br>
            <a:r>
              <a:rPr lang="en-US" sz="2000" b="1" i="1" dirty="0"/>
              <a:t>as with a person or a pet</a:t>
            </a:r>
            <a:r>
              <a:rPr lang="en-US" sz="2000" dirty="0"/>
              <a:t>, using interpersonal gestures, such as beckoning the drone</a:t>
            </a:r>
            <a:br>
              <a:rPr lang="en-US" sz="2000" dirty="0"/>
            </a:br>
            <a:r>
              <a:rPr lang="en-US" sz="2000" dirty="0"/>
              <a:t>closer. We detail the interaction metaphors observed and offer design insights for</a:t>
            </a:r>
            <a:br>
              <a:rPr lang="en-US" sz="2000" dirty="0"/>
            </a:br>
            <a:r>
              <a:rPr lang="en-US" sz="2000" dirty="0"/>
              <a:t>human-drone interactions.”</a:t>
            </a:r>
          </a:p>
          <a:p>
            <a:r>
              <a:rPr lang="en-US" sz="2500" dirty="0"/>
              <a:t>Realistic, natural human-machine communication by voice</a:t>
            </a:r>
            <a:br>
              <a:rPr lang="en-US" sz="2500" dirty="0"/>
            </a:br>
            <a:r>
              <a:rPr lang="en-US" sz="2500" dirty="0"/>
              <a:t>and gesture has been depicted in Sci-Fi movies going</a:t>
            </a:r>
            <a:br>
              <a:rPr lang="en-US" sz="2500" dirty="0"/>
            </a:br>
            <a:r>
              <a:rPr lang="en-US" sz="2500" dirty="0"/>
              <a:t>back decades. Examples include “2001: A Space</a:t>
            </a:r>
            <a:br>
              <a:rPr lang="en-US" sz="2500" dirty="0"/>
            </a:br>
            <a:r>
              <a:rPr lang="en-US" sz="2500" dirty="0"/>
              <a:t>Odyssey” in 1968 and “iRobot” in 2004</a:t>
            </a:r>
          </a:p>
          <a:p>
            <a:r>
              <a:rPr lang="en-US" sz="2500" dirty="0"/>
              <a:t>It’s reasonable to conclude that gesture and voice</a:t>
            </a:r>
            <a:br>
              <a:rPr lang="en-US" sz="2500" dirty="0"/>
            </a:br>
            <a:r>
              <a:rPr lang="en-US" sz="2500" dirty="0"/>
              <a:t>communication with machines exists in a variety of prior</a:t>
            </a:r>
            <a:br>
              <a:rPr lang="en-US" sz="2500" dirty="0"/>
            </a:br>
            <a:r>
              <a:rPr lang="en-US" sz="2500" dirty="0"/>
              <a:t>art, is obvious and not novel, and is thus not patentable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C2D-1A4A-AD41-DAC8-D1326ADAF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2DC1CED1-A3A4-EA35-5EEF-C2678D4BE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4438-F378-BEE5-C50B-3B02737F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CA4BE-8A02-7728-4D39-760320F4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879D2-7472-9B75-B72B-75961C1EB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90421-C603-E9AA-B166-43E437C7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27" y="2050263"/>
            <a:ext cx="2695636" cy="1863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29198A-454E-3445-4EB1-4A3903C8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31" y="309917"/>
            <a:ext cx="3512264" cy="164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BDEC3-2D4C-8433-D56C-49D330210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402" y="4025393"/>
            <a:ext cx="2715193" cy="23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0FFDB-0BB7-E407-994D-4BD435D625A3}"/>
              </a:ext>
            </a:extLst>
          </p:cNvPr>
          <p:cNvSpPr txBox="1"/>
          <p:nvPr/>
        </p:nvSpPr>
        <p:spPr>
          <a:xfrm>
            <a:off x="7469385" y="1734770"/>
            <a:ext cx="1322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Drawing excerpts from Amazon delivery drone patents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6B95D-40DC-CDC8-28C8-72F424A4B98A}"/>
              </a:ext>
            </a:extLst>
          </p:cNvPr>
          <p:cNvSpPr txBox="1"/>
          <p:nvPr/>
        </p:nvSpPr>
        <p:spPr>
          <a:xfrm>
            <a:off x="7121351" y="4199792"/>
            <a:ext cx="2221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“Drone &amp; Me: An Exploration Into Natural Human-Drone Interaction”, Stanford CS Dept, 2015, https://hci.stanford.edu/publications/2015/gestures/paper116.pdf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D218C-8E87-DBE3-6540-F5A4E9191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2" y="1244374"/>
            <a:ext cx="1714021" cy="231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C61B02-ED1A-EDF9-38BA-FEE0F7351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90" y="4454663"/>
            <a:ext cx="1964656" cy="1316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A60CB-BB41-B6E6-E1F5-FD43AFE0C6D0}"/>
              </a:ext>
            </a:extLst>
          </p:cNvPr>
          <p:cNvSpPr txBox="1"/>
          <p:nvPr/>
        </p:nvSpPr>
        <p:spPr>
          <a:xfrm>
            <a:off x="6841656" y="3137564"/>
            <a:ext cx="106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2001: A Space Odyssey, 1968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7A3F6-A0A4-85ED-D63C-6329ED093C81}"/>
              </a:ext>
            </a:extLst>
          </p:cNvPr>
          <p:cNvSpPr txBox="1"/>
          <p:nvPr/>
        </p:nvSpPr>
        <p:spPr>
          <a:xfrm>
            <a:off x="6914910" y="5507752"/>
            <a:ext cx="857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iRobot, 2004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DB9A6A-5DE0-8E33-A496-F1412A2F4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14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BAAA-DF08-E816-B3D1-3969995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13AE-4ABD-0966-A2C3-5C8FFD2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79FD-7D7D-AA04-2DFE-C629EFEC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 lnSpcReduction="10000"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Github page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https://github.com/signalogic/Autonomous-Agents-Networks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Akraino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Physical AI Blueprint Family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3"/>
              </a:rPr>
              <a:t>https://lf-akraino.atlassian.net/wiki/spaces/AK/pages/725778433/Physical+AI+Blueprint+family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803275" lvl="1" indent="-346075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Autonomous Agents Networks Blueprint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1600" dirty="0">
                <a:solidFill>
                  <a:srgbClr val="000000"/>
                </a:solidFill>
                <a:hlinkClick r:id="rId4"/>
              </a:rPr>
              <a:t>https://lf-akraino.atlassian.net/wiki/spaces/AK/pages/673382401/Autonomous+Agents+Networks+Blueprint+Family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6075" indent="-346075">
              <a:spcBef>
                <a:spcPts val="12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LF Edge </a:t>
            </a:r>
            <a:r>
              <a:rPr lang="en-US" altLang="en-US" sz="4800" dirty="0" err="1">
                <a:solidFill>
                  <a:srgbClr val="000000"/>
                </a:solidFill>
              </a:rPr>
              <a:t>InfiniEdge</a:t>
            </a:r>
            <a:r>
              <a:rPr lang="en-US" altLang="en-US" sz="4800" dirty="0">
                <a:solidFill>
                  <a:srgbClr val="000000"/>
                </a:solidFill>
              </a:rPr>
              <a:t> AI pages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dirty="0">
                <a:solidFill>
                  <a:srgbClr val="000000"/>
                </a:solidFill>
              </a:rPr>
              <a:t>Workstream 6 Robotics Projects</a:t>
            </a:r>
          </a:p>
          <a:p>
            <a:pPr marL="803275" lvl="1" indent="-346075">
              <a:spcBef>
                <a:spcPts val="300"/>
              </a:spcBef>
            </a:pPr>
            <a:r>
              <a:rPr lang="en-US" altLang="en-US" sz="2100" dirty="0">
                <a:solidFill>
                  <a:srgbClr val="000000"/>
                </a:solidFill>
                <a:hlinkClick r:id="rId5"/>
              </a:rPr>
              <a:t>https://lf-edge.atlassian.net/wiki/spaces/IA/pages/416677898/Robotics+Projects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9ACD-B975-7A08-F755-BEDC96A86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5AE2ED8-1E66-D036-4C09-F1D4986A0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DA40-378D-72C6-1FE8-2032AF856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39D40-17F0-8AFA-E5A7-B91364FBC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2B32F-00CB-52FB-E5E2-F0133E0FD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C1E08-CF64-0CE9-1634-B26AB4C1F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9229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7A2-D86D-EB30-DCF2-4B5B4F9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0F66-DB54-492E-6C48-916F1B9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5C99-36AC-35B2-D6DD-D04F6426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38130"/>
            <a:ext cx="11294656" cy="4830269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300"/>
              </a:spcBef>
            </a:pPr>
            <a:r>
              <a:rPr lang="en-US" altLang="en-US" sz="4800" dirty="0">
                <a:solidFill>
                  <a:srgbClr val="000000"/>
                </a:solidFill>
              </a:rPr>
              <a:t>Following slides are FYI only, from related or previous 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6CAA-4D89-BC92-3B81-AEA6BA44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6087" y="6583680"/>
            <a:ext cx="13793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B5919D96-349A-ABA9-5675-F6C077F3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F27E-79B5-4326-1379-92D3646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44740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CF19A-21AB-D174-0993-E333D8E9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E73A0-D6CA-9987-CBDF-6B52C0F3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BA9A2-DECD-A060-B3B8-8B865B8D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76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44988"/>
            <a:ext cx="11294656" cy="5020367"/>
          </a:xfrm>
        </p:spPr>
        <p:txBody>
          <a:bodyPr>
            <a:normAutofit/>
          </a:bodyPr>
          <a:lstStyle/>
          <a:p>
            <a:r>
              <a:rPr lang="en-US" sz="2400" dirty="0"/>
              <a:t>Factory floor personnel giving urgent commands</a:t>
            </a:r>
          </a:p>
          <a:p>
            <a:pPr lvl="1"/>
            <a:r>
              <a:rPr lang="en-US" sz="2200" dirty="0"/>
              <a:t>possibly dangerous equipment (e.g. forklifts)</a:t>
            </a:r>
          </a:p>
          <a:p>
            <a:pPr lvl="1"/>
            <a:r>
              <a:rPr lang="en-US" sz="2200" dirty="0"/>
              <a:t>hands-free environments (e.g. food processing)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First responders communicating with disabled</a:t>
            </a:r>
            <a:br>
              <a:rPr lang="en-US" sz="2400" dirty="0"/>
            </a:br>
            <a:r>
              <a:rPr lang="en-US" sz="2400" dirty="0"/>
              <a:t>or disconnected robotic vehicles</a:t>
            </a:r>
          </a:p>
          <a:p>
            <a:pPr lvl="1"/>
            <a:r>
              <a:rPr lang="en-US" sz="2200" dirty="0"/>
              <a:t>robotaxis</a:t>
            </a:r>
          </a:p>
          <a:p>
            <a:pPr lvl="1"/>
            <a:r>
              <a:rPr lang="en-US" sz="2200" dirty="0"/>
              <a:t>cargo trucks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Language Translation</a:t>
            </a:r>
          </a:p>
          <a:p>
            <a:pPr lvl="1"/>
            <a:r>
              <a:rPr lang="en-US" sz="2200" dirty="0"/>
              <a:t>independent of ASR model and language model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9913" y="6583680"/>
            <a:ext cx="91554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132BB-6990-E706-5E98-D70DC2CD5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4" y="3096270"/>
            <a:ext cx="774014" cy="823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A70563-62A4-0ECD-1305-B4805811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1409" y="2947069"/>
            <a:ext cx="2184715" cy="1104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B24993-31F8-C545-84E7-45E2AB0E8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37" y="1189804"/>
            <a:ext cx="862569" cy="124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22388-7D7A-4861-B0D2-7476A4C4A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46" y="4446766"/>
            <a:ext cx="134112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FE591-3195-A5B6-FD03-7FBE92DB9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08" y="1059177"/>
            <a:ext cx="1385218" cy="13852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D432-75C4-EC03-6075-B25486933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31488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90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64EAF-106E-EDFC-B0CD-019909D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47" y="572098"/>
            <a:ext cx="5104583" cy="304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Precise Command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4"/>
            <a:ext cx="10866681" cy="5163492"/>
          </a:xfrm>
        </p:spPr>
        <p:txBody>
          <a:bodyPr>
            <a:normAutofit/>
          </a:bodyPr>
          <a:lstStyle/>
          <a:p>
            <a:r>
              <a:rPr lang="en-US" sz="1600" dirty="0"/>
              <a:t>Machine-readable APIs must be precise</a:t>
            </a:r>
          </a:p>
          <a:p>
            <a:r>
              <a:rPr lang="en-US" sz="1600" dirty="0"/>
              <a:t>Minimizing false positives is crucial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Under difficult conditions, efficient open source ASRs</a:t>
            </a:r>
            <a:br>
              <a:rPr lang="en-US" sz="1600" dirty="0"/>
            </a:br>
            <a:r>
              <a:rPr lang="en-US" sz="1600" dirty="0"/>
              <a:t>such as Kaldi and Whisper produce "sound-alike“</a:t>
            </a:r>
            <a:br>
              <a:rPr lang="en-US" sz="1600" dirty="0"/>
            </a:br>
            <a:r>
              <a:rPr lang="en-US" sz="1600" dirty="0"/>
              <a:t>errors, for example: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 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rolled the stake”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/>
              <a:t>  </a:t>
            </a:r>
            <a:br>
              <a:rPr lang="en-US" sz="1600" dirty="0"/>
            </a:br>
            <a:r>
              <a:rPr lang="en-US" sz="1600" dirty="0"/>
              <a:t>which must be corrected to</a:t>
            </a:r>
            <a:br>
              <a:rPr lang="en-US" sz="1600" dirty="0"/>
            </a:br>
            <a:r>
              <a:rPr lang="en-US" sz="1000" dirty="0"/>
              <a:t>  </a:t>
            </a:r>
            <a:br>
              <a:rPr lang="en-US" sz="1600" dirty="0"/>
            </a:br>
            <a:r>
              <a:rPr lang="en-US" sz="1800" dirty="0"/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“in the early days a king ruled the state”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Sound-alike errors are problematic for safety and emergency situations</a:t>
            </a:r>
          </a:p>
          <a:p>
            <a:pPr lvl="1"/>
            <a:r>
              <a:rPr lang="en-US" sz="1400" dirty="0"/>
              <a:t>Internet / cloud connection cannot be assumed. Phones may be useless</a:t>
            </a:r>
          </a:p>
          <a:p>
            <a:pPr lvl="1"/>
            <a:r>
              <a:rPr lang="en-US" sz="1400" dirty="0"/>
              <a:t>for a robotaxi, a first responder may use a portable hand-held device and</a:t>
            </a:r>
            <a:br>
              <a:rPr lang="en-US" sz="1400" dirty="0"/>
            </a:br>
            <a:r>
              <a:rPr lang="en-US" sz="1400" dirty="0"/>
              <a:t>give general, conversational such as "get off the road up ahead there and</a:t>
            </a:r>
            <a:br>
              <a:rPr lang="en-US" sz="1400" dirty="0"/>
            </a:br>
            <a:r>
              <a:rPr lang="en-US" sz="1400" dirty="0"/>
              <a:t>shut down“</a:t>
            </a:r>
          </a:p>
          <a:p>
            <a:pPr lvl="1"/>
            <a:r>
              <a:rPr lang="en-US" sz="1400" dirty="0"/>
              <a:t>sometimes labeled in ASR research as “substitution errors”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93287" y="6583680"/>
            <a:ext cx="92217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C45CA-0941-0799-EFB9-44FE52DB9006}"/>
              </a:ext>
            </a:extLst>
          </p:cNvPr>
          <p:cNvSpPr txBox="1"/>
          <p:nvPr/>
        </p:nvSpPr>
        <p:spPr>
          <a:xfrm>
            <a:off x="7396598" y="3330766"/>
            <a:ext cx="409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and decision boundary line is always hard to define </a:t>
            </a:r>
            <a:r>
              <a:rPr lang="en-US" sz="1200" baseline="30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CB043-F6D0-6FEC-447F-408EFEF018B9}"/>
              </a:ext>
            </a:extLst>
          </p:cNvPr>
          <p:cNvSpPr txBox="1"/>
          <p:nvPr/>
        </p:nvSpPr>
        <p:spPr>
          <a:xfrm>
            <a:off x="6970798" y="6018856"/>
            <a:ext cx="49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https://medium.com/@Sanskriti.Singh/an-emphasis-on-the-minimization-of-false-negatives-false-positives-in-binary-classification-9c22f3f9f73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C29B-8281-B245-BD6F-A3778525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6914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763789"/>
          </a:xfrm>
        </p:spPr>
        <p:txBody>
          <a:bodyPr>
            <a:normAutofit/>
          </a:bodyPr>
          <a:lstStyle/>
          <a:p>
            <a:r>
              <a:rPr lang="en-US" b="1" dirty="0"/>
              <a:t>Current SLM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01863"/>
            <a:ext cx="10006264" cy="498347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Currently Llama-2 7B can’t solve this</a:t>
            </a:r>
          </a:p>
          <a:p>
            <a:pPr lvl="1"/>
            <a:r>
              <a:rPr lang="en-US" sz="1200" dirty="0"/>
              <a:t>“in the early days a king rolled the stake”</a:t>
            </a:r>
          </a:p>
          <a:p>
            <a:pPr lvl="1"/>
            <a:r>
              <a:rPr lang="en-US" sz="1200" dirty="0"/>
              <a:t>see conversation log at:</a:t>
            </a:r>
            <a:br>
              <a:rPr lang="en-US" sz="1200" dirty="0"/>
            </a:br>
            <a:r>
              <a:rPr lang="en-US" sz="300" dirty="0"/>
              <a:t>  </a:t>
            </a:r>
            <a:br>
              <a:rPr lang="en-US" sz="1200" dirty="0"/>
            </a:br>
            <a:r>
              <a:rPr lang="en-US" sz="1200" dirty="0"/>
              <a:t>  </a:t>
            </a:r>
            <a:r>
              <a:rPr lang="en-US" sz="1200" dirty="0">
                <a:hlinkClick r:id="rId2"/>
              </a:rPr>
              <a:t>https://www.signalogic.com/images/Llama-22-7B_sound-alike_error_fail.png</a:t>
            </a:r>
            <a:br>
              <a:rPr lang="en-US" sz="1200" dirty="0"/>
            </a:br>
            <a:r>
              <a:rPr lang="en-US" sz="300" dirty="0"/>
              <a:t>  </a:t>
            </a:r>
          </a:p>
          <a:p>
            <a:pPr lvl="1">
              <a:spcBef>
                <a:spcPts val="300"/>
              </a:spcBef>
            </a:pPr>
            <a:r>
              <a:rPr lang="en-US" sz="1200" dirty="0"/>
              <a:t>exhibits typical </a:t>
            </a:r>
            <a:r>
              <a:rPr lang="en-US" sz="1200"/>
              <a:t>LLM failures - incorrect answers, made up words, </a:t>
            </a:r>
            <a:r>
              <a:rPr lang="en-US" sz="1200" dirty="0"/>
              <a:t>and circular logic</a:t>
            </a:r>
          </a:p>
          <a:p>
            <a:pPr lvl="1"/>
            <a:r>
              <a:rPr lang="en-US" sz="1200" dirty="0"/>
              <a:t>evidently model reduction / quantization makes the problem difficult, as LLMs</a:t>
            </a:r>
            <a:br>
              <a:rPr lang="en-US" sz="1200" dirty="0"/>
            </a:br>
            <a:r>
              <a:rPr lang="en-US" sz="1200" dirty="0"/>
              <a:t>such as ChatGPT can easily solve it</a:t>
            </a:r>
          </a:p>
          <a:p>
            <a:pPr lvl="1"/>
            <a:r>
              <a:rPr lang="en-US" sz="1200" dirty="0"/>
              <a:t>Llama-2 parameters: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Tested recently with Llama-3.1 8B, no change</a:t>
            </a:r>
          </a:p>
          <a:p>
            <a:r>
              <a:rPr lang="en-US" sz="1400" dirty="0"/>
              <a:t>Key point: if we refine the question, for example “which of these two</a:t>
            </a:r>
            <a:br>
              <a:rPr lang="en-US" sz="1400" dirty="0"/>
            </a:br>
            <a:r>
              <a:rPr lang="en-US" sz="1400" dirty="0"/>
              <a:t>word combinations is more likely” then the SLM becomes more useful.</a:t>
            </a:r>
            <a:br>
              <a:rPr lang="en-US" sz="1400" dirty="0"/>
            </a:br>
            <a:r>
              <a:rPr lang="en-US" sz="1400" dirty="0"/>
              <a:t>But that requires us to know </a:t>
            </a:r>
            <a:r>
              <a:rPr lang="en-US" sz="1400" b="1" i="1" dirty="0"/>
              <a:t>a-priori</a:t>
            </a:r>
            <a:r>
              <a:rPr lang="en-US" sz="1400" dirty="0"/>
              <a:t> what combinations to suggest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9791" y="6583680"/>
            <a:ext cx="895671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74F2-7C8B-69EA-711C-D4EFFC78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18856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5DD09F05-2E98-3EFC-DBA0-0660AA74F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19459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1384335C-D76A-D93C-07D9-BF7187C65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52784"/>
            <a:ext cx="921452" cy="57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66C04-7337-B538-41FB-4CEB70A13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98" y="2833920"/>
            <a:ext cx="3660907" cy="1843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EF036-5479-28D6-67F8-9AB4A7957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6" y="226800"/>
            <a:ext cx="4376808" cy="6323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1F26E1-169C-0820-D90D-A903796A1002}"/>
              </a:ext>
            </a:extLst>
          </p:cNvPr>
          <p:cNvSpPr txBox="1"/>
          <p:nvPr/>
        </p:nvSpPr>
        <p:spPr>
          <a:xfrm>
            <a:off x="6327440" y="2971706"/>
            <a:ext cx="1395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HuggingFace</a:t>
            </a:r>
            <a:r>
              <a:rPr lang="en-US" sz="1400" dirty="0"/>
              <a:t> Llama-2 extended chat log (we changed their HTML to expand the text box vertically)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2AA39-7559-4311-EE6E-6A6943E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6036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19976"/>
            <a:ext cx="11294656" cy="5245379"/>
          </a:xfrm>
        </p:spPr>
        <p:txBody>
          <a:bodyPr>
            <a:normAutofit/>
          </a:bodyPr>
          <a:lstStyle/>
          <a:p>
            <a:r>
              <a:rPr lang="en-US" sz="2000" dirty="0"/>
              <a:t>Correct sound-alike errors independently</a:t>
            </a:r>
            <a:br>
              <a:rPr lang="en-US" sz="2000" dirty="0"/>
            </a:br>
            <a:r>
              <a:rPr lang="en-US" sz="2000" dirty="0"/>
              <a:t>of ASR model and language model</a:t>
            </a:r>
          </a:p>
          <a:p>
            <a:r>
              <a:rPr lang="en-US" sz="2000" dirty="0"/>
              <a:t>Real-time – must run every 250 to 500 msec</a:t>
            </a:r>
          </a:p>
          <a:p>
            <a:pPr lvl="1"/>
            <a:r>
              <a:rPr lang="en-US" sz="1800" dirty="0"/>
              <a:t>minimum 10 token/sec, preferably 20</a:t>
            </a:r>
          </a:p>
          <a:p>
            <a:r>
              <a:rPr lang="en-US" sz="2000" dirty="0"/>
              <a:t>Backwards / forwards context of 3-4 tokens (words)</a:t>
            </a:r>
          </a:p>
          <a:p>
            <a:pPr lvl="1"/>
            <a:r>
              <a:rPr lang="en-US" sz="1800" dirty="0"/>
              <a:t>eliminate need for LLM with wide context window, domain</a:t>
            </a:r>
            <a:br>
              <a:rPr lang="en-US" sz="1800" dirty="0"/>
            </a:br>
            <a:r>
              <a:rPr lang="en-US" sz="1800" dirty="0"/>
              <a:t>knowledge, and extensive web page training</a:t>
            </a:r>
          </a:p>
          <a:p>
            <a:r>
              <a:rPr lang="en-US" sz="2000" dirty="0"/>
              <a:t>Compliant with emerging teleoperation standards</a:t>
            </a:r>
          </a:p>
          <a:p>
            <a:pPr lvl="1"/>
            <a:r>
              <a:rPr lang="en-US" sz="1800" dirty="0"/>
              <a:t>California included teleoperation as part of its regulation for</a:t>
            </a:r>
            <a:br>
              <a:rPr lang="en-US" sz="1800" dirty="0"/>
            </a:br>
            <a:r>
              <a:rPr lang="en-US" sz="1800" dirty="0"/>
              <a:t>driverless vehicles in 2018</a:t>
            </a:r>
          </a:p>
          <a:p>
            <a:pPr lvl="1"/>
            <a:r>
              <a:rPr lang="en-US" sz="1800" dirty="0"/>
              <a:t>NIST conference in 2020</a:t>
            </a:r>
          </a:p>
          <a:p>
            <a:pPr lvl="1"/>
            <a:r>
              <a:rPr lang="en-US" sz="1800" dirty="0"/>
              <a:t>WiFi or USB port interfaces typical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33043" y="6583680"/>
            <a:ext cx="882419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DACA8D-05ED-8A9E-26D8-A1E8E0C8B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95" y="2568514"/>
            <a:ext cx="4213819" cy="374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68BA6-14E5-D840-EE83-BC94F3901018}"/>
              </a:ext>
            </a:extLst>
          </p:cNvPr>
          <p:cNvSpPr txBox="1"/>
          <p:nvPr/>
        </p:nvSpPr>
        <p:spPr>
          <a:xfrm>
            <a:off x="5332396" y="5188300"/>
            <a:ext cx="252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https://www.eetasia.com/why-autonomous-vehicles-will-need-teleoperation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A8D44-C62A-CDC1-C8C8-9FE75FC6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6" y="1501924"/>
            <a:ext cx="5435716" cy="6359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1D3FF-5B49-5F7C-DB1A-50DACB294CC9}"/>
              </a:ext>
            </a:extLst>
          </p:cNvPr>
          <p:cNvSpPr/>
          <p:nvPr/>
        </p:nvSpPr>
        <p:spPr>
          <a:xfrm>
            <a:off x="8502805" y="1376510"/>
            <a:ext cx="607741" cy="824730"/>
          </a:xfrm>
          <a:prstGeom prst="roundRect">
            <a:avLst/>
          </a:prstGeom>
          <a:solidFill>
            <a:srgbClr val="FFC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FD1C5-D7D0-BC8C-E75D-F7D27C2D25FF}"/>
              </a:ext>
            </a:extLst>
          </p:cNvPr>
          <p:cNvSpPr/>
          <p:nvPr/>
        </p:nvSpPr>
        <p:spPr>
          <a:xfrm>
            <a:off x="11402122" y="1890132"/>
            <a:ext cx="413340" cy="111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84237-54EC-B7E2-90BF-768E95209FBE}"/>
              </a:ext>
            </a:extLst>
          </p:cNvPr>
          <p:cNvCxnSpPr>
            <a:cxnSpLocks/>
          </p:cNvCxnSpPr>
          <p:nvPr/>
        </p:nvCxnSpPr>
        <p:spPr>
          <a:xfrm>
            <a:off x="5664820" y="1140594"/>
            <a:ext cx="3141856" cy="0"/>
          </a:xfrm>
          <a:prstGeom prst="line">
            <a:avLst/>
          </a:prstGeom>
          <a:ln w="254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ED63CB-52D8-F86C-3A38-4B7ECE1988D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06676" y="1159088"/>
            <a:ext cx="0" cy="217422"/>
          </a:xfrm>
          <a:prstGeom prst="line">
            <a:avLst/>
          </a:prstGeom>
          <a:ln w="254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5BC48-024A-4092-647B-69A47FB3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8883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3812"/>
            <a:ext cx="10933886" cy="779862"/>
          </a:xfrm>
        </p:spPr>
        <p:txBody>
          <a:bodyPr>
            <a:normAutofit/>
          </a:bodyPr>
          <a:lstStyle/>
          <a:p>
            <a:r>
              <a:rPr lang="en-US" b="1" dirty="0"/>
              <a:t>Why Not Use a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8010"/>
            <a:ext cx="11294656" cy="4982725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 Nvidia Jetson Orin Nano running</a:t>
            </a:r>
            <a:br>
              <a:rPr lang="en-US" sz="1900" dirty="0"/>
            </a:br>
            <a:r>
              <a:rPr lang="en-US" sz="1900" dirty="0"/>
              <a:t>Llama-2 7B meets or exceeds performance</a:t>
            </a:r>
            <a:br>
              <a:rPr lang="en-US" sz="1900" dirty="0"/>
            </a:br>
            <a:r>
              <a:rPr lang="en-US" sz="1900" dirty="0"/>
              <a:t>and size requirements, but …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would consume most of the 15W power</a:t>
            </a:r>
            <a:br>
              <a:rPr lang="en-US" sz="1900" dirty="0"/>
            </a:br>
            <a:r>
              <a:rPr lang="en-US" sz="1900" dirty="0"/>
              <a:t>consumption budget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we still need to run RTP (i.e. codecs such</a:t>
            </a:r>
            <a:br>
              <a:rPr lang="en-US" sz="1900" dirty="0"/>
            </a:br>
            <a:r>
              <a:rPr lang="en-US" sz="1900" dirty="0"/>
              <a:t>as AMR or EVS), audio classification,</a:t>
            </a:r>
            <a:br>
              <a:rPr lang="en-US" sz="1900" dirty="0"/>
            </a:br>
            <a:r>
              <a:rPr lang="en-US" sz="1900" dirty="0"/>
              <a:t>noise removal, and ASR. These are</a:t>
            </a:r>
            <a:br>
              <a:rPr lang="en-US" sz="1900" dirty="0"/>
            </a:br>
            <a:r>
              <a:rPr lang="en-US" sz="1900" dirty="0"/>
              <a:t>algorithms and sequential logic, extremely</a:t>
            </a:r>
            <a:br>
              <a:rPr lang="en-US" sz="1900" dirty="0"/>
            </a:br>
            <a:r>
              <a:rPr lang="en-US" sz="1900" dirty="0"/>
              <a:t>difficult to code in </a:t>
            </a:r>
            <a:r>
              <a:rPr lang="en-US" sz="1900" dirty="0" err="1"/>
              <a:t>Cuda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we may need additional CPU cores for</a:t>
            </a:r>
            <a:br>
              <a:rPr lang="en-US" sz="1900" dirty="0"/>
            </a:br>
            <a:r>
              <a:rPr lang="en-US" sz="1900" dirty="0"/>
              <a:t>application-specific requirements</a:t>
            </a:r>
          </a:p>
          <a:p>
            <a:r>
              <a:rPr lang="en-US" sz="1900" dirty="0"/>
              <a:t>Needs a fan, can’t operate heat-sink only</a:t>
            </a:r>
          </a:p>
          <a:p>
            <a:r>
              <a:rPr lang="en-US" sz="1900" dirty="0"/>
              <a:t>At some point a small form-factor GPU may</a:t>
            </a:r>
            <a:br>
              <a:rPr lang="en-US" sz="1900" dirty="0"/>
            </a:br>
            <a:r>
              <a:rPr lang="en-US" sz="1900" dirty="0"/>
              <a:t>make sense, but first we need to develop a working</a:t>
            </a:r>
            <a:br>
              <a:rPr lang="en-US" sz="1900" dirty="0"/>
            </a:br>
            <a:r>
              <a:rPr lang="en-US" sz="1900" dirty="0"/>
              <a:t>system without closed source tools and dependencies</a:t>
            </a:r>
            <a:endParaRPr lang="en-US" sz="17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5D2FA-562D-B428-81B1-06F6F670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56" y="1101654"/>
            <a:ext cx="4588640" cy="35260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127B-FD3A-C12A-78B9-7B3945828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98492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Technology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11294656" cy="5147588"/>
          </a:xfrm>
        </p:spPr>
        <p:txBody>
          <a:bodyPr>
            <a:normAutofit/>
          </a:bodyPr>
          <a:lstStyle/>
          <a:p>
            <a:r>
              <a:rPr lang="en-US" sz="2400" dirty="0"/>
              <a:t>Conventional CPUs</a:t>
            </a:r>
          </a:p>
          <a:p>
            <a:pPr lvl="1"/>
            <a:r>
              <a:rPr lang="en-US" sz="2200" dirty="0"/>
              <a:t>Arm, x86</a:t>
            </a:r>
          </a:p>
          <a:p>
            <a:pPr lvl="1"/>
            <a:r>
              <a:rPr lang="en-US" sz="2200" dirty="0"/>
              <a:t>no GPUs, no HBM</a:t>
            </a:r>
          </a:p>
          <a:p>
            <a:r>
              <a:rPr lang="en-US" sz="2400" dirty="0"/>
              <a:t>Conventional memory, 8 GB min</a:t>
            </a:r>
          </a:p>
          <a:p>
            <a:r>
              <a:rPr lang="en-US" sz="2400" dirty="0"/>
              <a:t>Substantially reduce sound-alike errors</a:t>
            </a:r>
          </a:p>
          <a:p>
            <a:r>
              <a:rPr lang="en-US" sz="2400" dirty="0"/>
              <a:t>Allow training and reduction of very small, fast SLMs</a:t>
            </a:r>
          </a:p>
          <a:p>
            <a:pPr lvl="1"/>
            <a:r>
              <a:rPr lang="en-US" sz="2200" dirty="0"/>
              <a:t>test different SLMs: Llama-2, </a:t>
            </a:r>
            <a:r>
              <a:rPr lang="en-US" sz="2200" dirty="0" err="1"/>
              <a:t>Arcee</a:t>
            </a:r>
            <a:r>
              <a:rPr lang="en-US" sz="2200" dirty="0"/>
              <a:t>, more</a:t>
            </a:r>
          </a:p>
          <a:p>
            <a:r>
              <a:rPr lang="en-US" sz="2400" dirty="0"/>
              <a:t>Keep the solution general</a:t>
            </a:r>
          </a:p>
          <a:p>
            <a:pPr lvl="1"/>
            <a:r>
              <a:rPr lang="en-US" sz="2200" dirty="0"/>
              <a:t>allow any ASR model</a:t>
            </a:r>
          </a:p>
          <a:p>
            <a:pPr lvl="1"/>
            <a:r>
              <a:rPr lang="en-US" sz="2200" dirty="0"/>
              <a:t>allow any method of language model reduction, quantization</a:t>
            </a:r>
            <a:endParaRPr lang="en-US" sz="3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C828-5AF6-B487-CFB1-8908BEA4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84167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Overview –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68842"/>
            <a:ext cx="11294656" cy="4996513"/>
          </a:xfrm>
        </p:spPr>
        <p:txBody>
          <a:bodyPr>
            <a:normAutofit/>
          </a:bodyPr>
          <a:lstStyle/>
          <a:p>
            <a:r>
              <a:rPr lang="en-US" sz="3600" dirty="0"/>
              <a:t>Robotaxi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spcBef>
                <a:spcPts val="2400"/>
              </a:spcBef>
            </a:pPr>
            <a:r>
              <a:rPr lang="en-US" sz="3600" dirty="0"/>
              <a:t>Language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7242D-B9CB-4B04-E789-979F101E7A28}"/>
              </a:ext>
            </a:extLst>
          </p:cNvPr>
          <p:cNvSpPr txBox="1"/>
          <p:nvPr/>
        </p:nvSpPr>
        <p:spPr>
          <a:xfrm>
            <a:off x="7392654" y="6175226"/>
            <a:ext cx="16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Text-to-Speech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1F71AA-4B39-8549-A2F0-D01E70392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98" y="4538408"/>
            <a:ext cx="582231" cy="582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5FC1D-73AC-9256-D7EA-A8973824F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4" y="1244180"/>
            <a:ext cx="1162909" cy="935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F664C-73E3-65AC-AFEB-1F40A072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7014" y="2201809"/>
            <a:ext cx="1151401" cy="582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9270E2-2D43-EC2D-22A6-F451CD70A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03" y="2945026"/>
            <a:ext cx="847603" cy="84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2EDDE-073F-DD65-974F-7BD9F139D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87" y="1928724"/>
            <a:ext cx="9635337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D2925-1EE7-E660-5943-21AD6D36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88" y="3993530"/>
            <a:ext cx="9635338" cy="18954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2E1D4-48D8-9060-1059-DFC4341B5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886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B3A-C405-FE95-87FE-080DE8D4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29A-D814-6972-B7FA-8D38F56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– Agents, Machines,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B194-50D3-DB39-167D-94ED9A6B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11294656" cy="51051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US" sz="2600" dirty="0"/>
              <a:t>“Agents” vs “Machines”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agents imply autonomy, goal-orientation, and</a:t>
            </a:r>
            <a:br>
              <a:rPr lang="en-US" sz="2100" dirty="0"/>
            </a:br>
            <a:r>
              <a:rPr lang="en-US" sz="2100" dirty="0"/>
              <a:t>ability to learn and adapt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AAN is about physical agents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as agents become more flexible, like humans</a:t>
            </a:r>
            <a:br>
              <a:rPr lang="en-US" sz="2100" dirty="0"/>
            </a:br>
            <a:r>
              <a:rPr lang="en-US" sz="2100" dirty="0"/>
              <a:t>they will be separate from machines, for example</a:t>
            </a:r>
            <a:br>
              <a:rPr lang="en-US" sz="2100" dirty="0"/>
            </a:br>
            <a:r>
              <a:rPr lang="en-US" sz="2100" dirty="0"/>
              <a:t>a car might have a humanoid driver (even if the</a:t>
            </a:r>
            <a:br>
              <a:rPr lang="en-US" sz="2100" dirty="0"/>
            </a:br>
            <a:r>
              <a:rPr lang="en-US" sz="2100" dirty="0"/>
              <a:t>car has its own automation)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there is some risk of confusion in using the term</a:t>
            </a:r>
            <a:br>
              <a:rPr lang="en-US" sz="2100" dirty="0"/>
            </a:br>
            <a:r>
              <a:rPr lang="en-US" sz="2100" dirty="0"/>
              <a:t>“agents”, as “machines” will inevitably become</a:t>
            </a:r>
            <a:br>
              <a:rPr lang="en-US" sz="2100" dirty="0"/>
            </a:br>
            <a:r>
              <a:rPr lang="en-US" sz="2100" dirty="0"/>
              <a:t>a popular term</a:t>
            </a:r>
          </a:p>
          <a:p>
            <a:pPr lvl="1">
              <a:spcBef>
                <a:spcPts val="600"/>
              </a:spcBef>
            </a:pPr>
            <a:r>
              <a:rPr lang="en-US" sz="2100" dirty="0"/>
              <a:t>specific use cases may refer to “machines” 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“Interaction” includes …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bi-directional communication, feedback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fundamentals of collaboration – situational awareness, reaction, teamwork</a:t>
            </a:r>
          </a:p>
          <a:p>
            <a:pPr marL="640080" lvl="1" indent="-182880"/>
            <a:r>
              <a:rPr lang="en-US" altLang="en-US" sz="2100" dirty="0">
                <a:solidFill>
                  <a:srgbClr val="000000"/>
                </a:solidFill>
              </a:rPr>
              <a:t>agent-agent interaction includes “M2M” standards and protocols (machine-to-machine communication)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3782-A884-39B8-4B82-D835BCBB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353C6120-2C38-697E-859B-685BBCF1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8589-42B3-C909-7771-E31849C8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AAC97-0C6A-ABEF-0308-26171B53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1" y="1078655"/>
            <a:ext cx="4178430" cy="278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C4562-634F-8D6B-6F3D-FC21DC92A734}"/>
              </a:ext>
            </a:extLst>
          </p:cNvPr>
          <p:cNvSpPr txBox="1"/>
          <p:nvPr/>
        </p:nvSpPr>
        <p:spPr>
          <a:xfrm>
            <a:off x="7302644" y="3863009"/>
            <a:ext cx="35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 with humanoid driver, Univ of Tokyo, Kento </a:t>
            </a:r>
            <a:r>
              <a:rPr lang="en-US" sz="1000" dirty="0" err="1"/>
              <a:t>Kawaharazuka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A872A2-2FDE-7072-430C-7485E0B1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07C-1CEB-DE01-3DB3-23B4451B5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A0949-08D8-46FD-DBEB-DF336F705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25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017768"/>
            <a:ext cx="7306378" cy="5147588"/>
          </a:xfrm>
        </p:spPr>
        <p:txBody>
          <a:bodyPr>
            <a:normAutofit/>
          </a:bodyPr>
          <a:lstStyle/>
          <a:p>
            <a:r>
              <a:rPr lang="en-US" sz="1800" dirty="0"/>
              <a:t>Database of 10,000 words run through text-to-speech</a:t>
            </a:r>
          </a:p>
          <a:p>
            <a:pPr lvl="1"/>
            <a:r>
              <a:rPr lang="en-US" sz="1600" dirty="0"/>
              <a:t>STFT </a:t>
            </a:r>
            <a:r>
              <a:rPr lang="en-US" sz="1600" baseline="30000" dirty="0"/>
              <a:t>1</a:t>
            </a:r>
            <a:r>
              <a:rPr lang="en-US" sz="1600" dirty="0"/>
              <a:t> generates 2-D spectrographs</a:t>
            </a:r>
          </a:p>
          <a:p>
            <a:pPr lvl="1"/>
            <a:r>
              <a:rPr lang="en-US" sz="1600" dirty="0"/>
              <a:t>formant tracing creates simplified images</a:t>
            </a:r>
          </a:p>
          <a:p>
            <a:r>
              <a:rPr lang="en-US" sz="1800" dirty="0"/>
              <a:t>Training algorithm forms very long memory addresses (VLMAs) from images</a:t>
            </a:r>
          </a:p>
          <a:p>
            <a:pPr lvl="1"/>
            <a:r>
              <a:rPr lang="en-US" sz="1600" dirty="0"/>
              <a:t>locates sound-alikes near each other</a:t>
            </a:r>
          </a:p>
          <a:p>
            <a:pPr lvl="1"/>
            <a:r>
              <a:rPr lang="en-US" sz="1600" dirty="0"/>
              <a:t>maximizes distance between non-</a:t>
            </a:r>
            <a:r>
              <a:rPr lang="en-US" sz="1600" dirty="0" err="1"/>
              <a:t>alikes</a:t>
            </a:r>
            <a:endParaRPr lang="en-US" sz="1600" dirty="0"/>
          </a:p>
          <a:p>
            <a:pPr lvl="1"/>
            <a:r>
              <a:rPr lang="en-US" sz="1600" dirty="0"/>
              <a:t>after transformation VLMAs are non-linear</a:t>
            </a:r>
          </a:p>
          <a:p>
            <a:r>
              <a:rPr lang="en-US" sz="1800" dirty="0"/>
              <a:t>Effectively this forms a “proximity addressable memory” (PAM)</a:t>
            </a:r>
          </a:p>
          <a:p>
            <a:pPr lvl="1"/>
            <a:r>
              <a:rPr lang="en-US" sz="1600" dirty="0"/>
              <a:t>similar to CAM (content addressable memory), but address space organization matters</a:t>
            </a:r>
          </a:p>
          <a:p>
            <a:pPr lvl="1"/>
            <a:r>
              <a:rPr lang="en-US" sz="1600" dirty="0"/>
              <a:t>search is extremely fast</a:t>
            </a:r>
          </a:p>
          <a:p>
            <a:pPr lvl="1"/>
            <a:r>
              <a:rPr lang="en-US" sz="1600" dirty="0"/>
              <a:t>think of it as a 3-D memory space, if you’re standing in it you can look around to see what’s near you</a:t>
            </a:r>
          </a:p>
          <a:p>
            <a:pPr lvl="1"/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ACE6A-4E92-C5EE-481A-DDC78F82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93" y="948088"/>
            <a:ext cx="3757859" cy="2014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A921-46B0-6A6C-C2C4-5B390F2BC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3429000"/>
            <a:ext cx="3771322" cy="2022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2F8A7-5B1F-67A5-990E-97C618ABA45B}"/>
              </a:ext>
            </a:extLst>
          </p:cNvPr>
          <p:cNvSpPr txBox="1"/>
          <p:nvPr/>
        </p:nvSpPr>
        <p:spPr>
          <a:xfrm>
            <a:off x="7041331" y="6028007"/>
            <a:ext cx="15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Short-Time FFT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197F2-7A31-6563-CCA0-FA92FEA3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7339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Sound-Alike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17768"/>
            <a:ext cx="5838525" cy="514758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With our tailored search domain, we ask the SLM “which of these possible words is more likely”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3-4 word context window vastly reduces SLM layers and weights …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… thus reducing processing time - 100s of SLM queries can be completed in 100 msec or less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further decision making is possible based on multiple results, for example consensus word choice more likely to produce a safe, non-false-positive ROS command</a:t>
            </a:r>
          </a:p>
          <a:p>
            <a:r>
              <a:rPr lang="en-US" sz="2300" dirty="0"/>
              <a:t>This approach models the human brain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it’s a given that real-time ASR models will generate errors, regardless of model, due to difficult conditions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sound alike inference is an iterative “post-processing” stage. When someone says the word “invoice” but you hear “envoy”, it takes you some time to figure it out – this is known as Echoic Memory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it should not be the case that we need an LLM to inference huge amounts of training text. The search domain – and the search itself – should be limited</a:t>
            </a:r>
          </a:p>
          <a:p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F3CDA-DAEF-B771-CE06-72C04FBE9B89}"/>
              </a:ext>
            </a:extLst>
          </p:cNvPr>
          <p:cNvSpPr txBox="1"/>
          <p:nvPr/>
        </p:nvSpPr>
        <p:spPr>
          <a:xfrm>
            <a:off x="7041331" y="6028007"/>
            <a:ext cx="424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https://www.nature.com/articles/s41598-019-48796-9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109-D0D8-ED47-20C7-FACC23A4E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6" y="611204"/>
            <a:ext cx="4481087" cy="3984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4E51-2A92-BE08-17A8-A926D85F5FD1}"/>
              </a:ext>
            </a:extLst>
          </p:cNvPr>
          <p:cNvSpPr txBox="1"/>
          <p:nvPr/>
        </p:nvSpPr>
        <p:spPr>
          <a:xfrm>
            <a:off x="7716261" y="4788870"/>
            <a:ext cx="33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Echoic Memory allows for ASR correction </a:t>
            </a:r>
            <a:r>
              <a:rPr lang="en-US" sz="1400" baseline="30000" dirty="0"/>
              <a:t>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8288B-806A-EC13-2338-672351F0F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460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827570"/>
          </a:xfrm>
        </p:spPr>
        <p:txBody>
          <a:bodyPr>
            <a:normAutofit/>
          </a:bodyPr>
          <a:lstStyle/>
          <a:p>
            <a:r>
              <a:rPr lang="en-US" b="1" dirty="0"/>
              <a:t>Proximity Addressable Memory (PAM)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073216"/>
            <a:ext cx="5838525" cy="509213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Concept has been around since 1989</a:t>
            </a:r>
          </a:p>
          <a:p>
            <a:pPr lvl="1"/>
            <a:r>
              <a:rPr lang="en-US" sz="1600" dirty="0"/>
              <a:t>even then was intended for neural networks </a:t>
            </a:r>
            <a:r>
              <a:rPr lang="en-US" sz="1600" baseline="30000" dirty="0"/>
              <a:t>1</a:t>
            </a:r>
          </a:p>
          <a:p>
            <a:pPr lvl="1"/>
            <a:r>
              <a:rPr lang="en-US" sz="1600" dirty="0"/>
              <a:t>recent works are reviving interest 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a related concept is “Associative Memory” </a:t>
            </a:r>
            <a:r>
              <a:rPr lang="en-US" sz="1600" baseline="30000" dirty="0"/>
              <a:t>3</a:t>
            </a:r>
          </a:p>
          <a:p>
            <a:r>
              <a:rPr lang="en-US" sz="1800" dirty="0"/>
              <a:t>Basic ideas</a:t>
            </a:r>
          </a:p>
          <a:p>
            <a:pPr lvl="1"/>
            <a:r>
              <a:rPr lang="en-US" sz="1600" dirty="0"/>
              <a:t>weights are 1-bit, forming memory addresses</a:t>
            </a:r>
          </a:p>
          <a:p>
            <a:pPr lvl="1"/>
            <a:r>
              <a:rPr lang="en-US" sz="1600" dirty="0"/>
              <a:t>PAM models a physical 3-D memory space with extreme emphasis on energy efficiency (minimal distance between related data), as we might expect in evolution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600" dirty="0"/>
              <a:t>access time can be very slow, on order of msec</a:t>
            </a:r>
          </a:p>
          <a:p>
            <a:pPr lvl="1"/>
            <a:r>
              <a:rPr lang="en-US" sz="1600" dirty="0"/>
              <a:t>errors are not a problem, no EDAC circuitry needed</a:t>
            </a:r>
          </a:p>
          <a:p>
            <a:pPr lvl="1"/>
            <a:r>
              <a:rPr lang="en-US" sz="1600" dirty="0"/>
              <a:t>consumes milliwatts, not megawatts</a:t>
            </a:r>
          </a:p>
          <a:p>
            <a:r>
              <a:rPr lang="en-US" sz="1800" dirty="0"/>
              <a:t>Problems</a:t>
            </a:r>
          </a:p>
          <a:p>
            <a:pPr lvl="1"/>
            <a:r>
              <a:rPr lang="en-US" sz="1600" dirty="0"/>
              <a:t>to fully emulate the brain, huge amounts of mem are required, at least Exabytes</a:t>
            </a:r>
          </a:p>
          <a:p>
            <a:pPr lvl="1"/>
            <a:r>
              <a:rPr lang="en-US" sz="1600" dirty="0"/>
              <a:t>for now we simulate with smaller amounts and SSD paging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E77BA-CFDB-4026-4643-6BF9693360ED}"/>
              </a:ext>
            </a:extLst>
          </p:cNvPr>
          <p:cNvSpPr txBox="1"/>
          <p:nvPr/>
        </p:nvSpPr>
        <p:spPr>
          <a:xfrm>
            <a:off x="6844013" y="5500409"/>
            <a:ext cx="4648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400" baseline="30000" dirty="0"/>
              <a:t> </a:t>
            </a:r>
            <a:r>
              <a:rPr lang="en-US" sz="1000" dirty="0">
                <a:hlinkClick r:id="rId5"/>
              </a:rPr>
              <a:t>https://www.semanticscholar.org/paper/PROXIMITY-CONTENT-ADDRESSABLE-MEMORY?AN-EFFICIENT-Roberts/cc9ba91edc53903f560515c7dff6c9abf7e3f7d0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2</a:t>
            </a: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https://dl.acm.org/doi/10.1145/3195970.3196014</a:t>
            </a:r>
            <a:br>
              <a:rPr lang="en-US" sz="1000" dirty="0"/>
            </a:br>
            <a:endParaRPr lang="en-US" sz="1000" dirty="0"/>
          </a:p>
          <a:p>
            <a:r>
              <a:rPr lang="en-US" sz="1200" baseline="30000" dirty="0"/>
              <a:t>3</a:t>
            </a:r>
            <a:r>
              <a:rPr lang="en-US" sz="1000" dirty="0"/>
              <a:t> </a:t>
            </a:r>
            <a:r>
              <a:rPr lang="en-US" sz="1000" dirty="0">
                <a:hlinkClick r:id="rId7"/>
              </a:rPr>
              <a:t>https://www.nature.com/articles/s41598-022-25708-y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7239A-3AA1-32A3-3792-B9DA02D08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64" y="1405288"/>
            <a:ext cx="5230799" cy="3456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C295B-C71B-C39C-0573-0F6C947949B1}"/>
              </a:ext>
            </a:extLst>
          </p:cNvPr>
          <p:cNvSpPr txBox="1"/>
          <p:nvPr/>
        </p:nvSpPr>
        <p:spPr>
          <a:xfrm>
            <a:off x="6888900" y="4801602"/>
            <a:ext cx="268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Associative memory visualization </a:t>
            </a:r>
            <a:r>
              <a:rPr lang="en-US" sz="1400" baseline="30000" dirty="0"/>
              <a:t>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84EF7-32B8-047E-DE97-9D472F807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177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Status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152939"/>
            <a:ext cx="11294656" cy="5120639"/>
          </a:xfrm>
        </p:spPr>
        <p:txBody>
          <a:bodyPr>
            <a:normAutofit/>
          </a:bodyPr>
          <a:lstStyle/>
          <a:p>
            <a:r>
              <a:rPr lang="en-US" sz="2400" dirty="0"/>
              <a:t>Working now</a:t>
            </a:r>
          </a:p>
          <a:p>
            <a:pPr lvl="1"/>
            <a:r>
              <a:rPr lang="en-US" sz="2200" dirty="0"/>
              <a:t>RTP, audio classification, noise</a:t>
            </a:r>
            <a:br>
              <a:rPr lang="en-US" sz="2200" dirty="0"/>
            </a:br>
            <a:r>
              <a:rPr lang="en-US" sz="2200" dirty="0"/>
              <a:t>removal - one Atom core in real-time</a:t>
            </a:r>
          </a:p>
          <a:p>
            <a:pPr lvl="1"/>
            <a:r>
              <a:rPr lang="en-US" sz="2200" dirty="0"/>
              <a:t>Kaldi ASR - one Atom core in</a:t>
            </a:r>
            <a:br>
              <a:rPr lang="en-US" sz="2200" dirty="0"/>
            </a:br>
            <a:r>
              <a:rPr lang="en-US" sz="2200" dirty="0"/>
              <a:t>real-time</a:t>
            </a:r>
          </a:p>
          <a:p>
            <a:pPr lvl="1"/>
            <a:r>
              <a:rPr lang="en-US" sz="2200" dirty="0"/>
              <a:t>pico ITX board (quad core Atom</a:t>
            </a:r>
            <a:br>
              <a:rPr lang="en-US" sz="2200" dirty="0"/>
            </a:br>
            <a:r>
              <a:rPr lang="en-US" sz="2200" dirty="0"/>
              <a:t>x5-E3940)</a:t>
            </a:r>
          </a:p>
          <a:p>
            <a:pPr lvl="1"/>
            <a:r>
              <a:rPr lang="en-US" sz="2200" dirty="0"/>
              <a:t>20,000 word vocabulary</a:t>
            </a:r>
          </a:p>
          <a:p>
            <a:r>
              <a:rPr lang="en-US" sz="2400" dirty="0"/>
              <a:t>Continue development</a:t>
            </a:r>
          </a:p>
          <a:p>
            <a:pPr lvl="1"/>
            <a:r>
              <a:rPr lang="en-US" sz="2200" dirty="0"/>
              <a:t>further testing of sound-alike detection</a:t>
            </a:r>
          </a:p>
          <a:p>
            <a:pPr lvl="1"/>
            <a:r>
              <a:rPr lang="en-US" sz="2200" dirty="0"/>
              <a:t>decide which SLM to use – two (2) cores max</a:t>
            </a:r>
          </a:p>
          <a:p>
            <a:pPr lvl="1"/>
            <a:r>
              <a:rPr lang="en-US" sz="2200" dirty="0"/>
              <a:t>live demo with </a:t>
            </a:r>
            <a:r>
              <a:rPr lang="en-US" sz="2200" dirty="0" err="1"/>
              <a:t>pico</a:t>
            </a:r>
            <a:r>
              <a:rPr lang="en-US" sz="2200" dirty="0"/>
              <a:t> ITX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D90BA-685A-C127-C0F0-4CC407BF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7" y="6026807"/>
            <a:ext cx="1230907" cy="479406"/>
          </a:xfrm>
          <a:prstGeom prst="rect">
            <a:avLst/>
          </a:prstGeom>
        </p:spPr>
      </p:pic>
      <p:pic>
        <p:nvPicPr>
          <p:cNvPr id="7" name="図 22" descr="ロゴ&#10;&#10;低い精度で自動的に生成された説明">
            <a:extLst>
              <a:ext uri="{FF2B5EF4-FFF2-40B4-BE49-F238E27FC236}">
                <a16:creationId xmlns:a16="http://schemas.microsoft.com/office/drawing/2014/main" id="{60BBBE2E-F388-CF72-363D-4ACE7EFB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6027410"/>
            <a:ext cx="1426434" cy="478803"/>
          </a:xfrm>
          <a:prstGeom prst="rect">
            <a:avLst/>
          </a:prstGeom>
        </p:spPr>
      </p:pic>
      <p:pic>
        <p:nvPicPr>
          <p:cNvPr id="10" name="図 23" descr="ロゴ, 会社名&#10;&#10;自動的に生成された説明">
            <a:extLst>
              <a:ext uri="{FF2B5EF4-FFF2-40B4-BE49-F238E27FC236}">
                <a16:creationId xmlns:a16="http://schemas.microsoft.com/office/drawing/2014/main" id="{4ABD4E9B-FB13-6731-7B46-1F0BABF4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54" y="5960735"/>
            <a:ext cx="921452" cy="57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B1AF0-33B0-3D1E-8BB3-BD30BB54F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99" y="1232770"/>
            <a:ext cx="5904294" cy="3084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3DA7-6522-F2B4-734E-12064D98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250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05C9-FE1F-9FE8-B68E-62B24D08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4BBF-6FCD-3592-3944-4F74F71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6E1F-5D8F-F7EE-367A-12644C09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68074"/>
            <a:ext cx="7488633" cy="516668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 the next industrial revolution millions of agents must …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collaborate with each other and with humans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operate fully autonomously, with intermittent cloud connectivity when available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expectations of always-available cloud connectivity are unrealistic, expensive, not secure, energy hungry – and most importantly – unsafe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power outages should not </a:t>
            </a:r>
            <a:r>
              <a:rPr lang="en-US" altLang="en-US" sz="1900" dirty="0">
                <a:solidFill>
                  <a:srgbClr val="000000"/>
                </a:solidFill>
                <a:hlinkClick r:id="rId2"/>
              </a:rPr>
              <a:t>immobilize AVs in the streets</a:t>
            </a:r>
            <a:r>
              <a:rPr lang="en-US" altLang="en-US" sz="1900" dirty="0">
                <a:solidFill>
                  <a:srgbClr val="000000"/>
                </a:solidFill>
              </a:rPr>
              <a:t> </a:t>
            </a:r>
            <a:r>
              <a:rPr lang="en-US" altLang="en-US" sz="1900" baseline="30000" dirty="0">
                <a:solidFill>
                  <a:srgbClr val="000000"/>
                </a:solidFill>
              </a:rPr>
              <a:t>2</a:t>
            </a:r>
            <a:r>
              <a:rPr lang="en-US" altLang="en-US" sz="1900" dirty="0">
                <a:solidFill>
                  <a:srgbClr val="000000"/>
                </a:solidFill>
              </a:rPr>
              <a:t>, forklifts in factories, robots helping elderly patients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maximize energy efficiency, distributed intelligence, teamwork</a:t>
            </a:r>
          </a:p>
          <a:p>
            <a:pPr marL="868680" lvl="2" indent="-182880"/>
            <a:r>
              <a:rPr lang="en-US" altLang="en-US" sz="1900" dirty="0">
                <a:solidFill>
                  <a:srgbClr val="000000"/>
                </a:solidFill>
              </a:rPr>
              <a:t>as demonstrated by evolution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Agent teamwork and human safety are top priorities</a:t>
            </a:r>
          </a:p>
          <a:p>
            <a:pPr marL="640080" lvl="1" indent="-182880"/>
            <a:r>
              <a:rPr lang="en-US" altLang="en-US" sz="2200" dirty="0">
                <a:solidFill>
                  <a:srgbClr val="000000"/>
                </a:solidFill>
              </a:rPr>
              <a:t>human safety is the most difficult challenge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teamwork leads to better decision making – “another set of eyes”, collective experience</a:t>
            </a:r>
          </a:p>
          <a:p>
            <a:pPr marL="640080" lvl="1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open source software, small form-factor hardware, new DNN</a:t>
            </a:r>
            <a:r>
              <a:rPr lang="en-US" altLang="en-US" sz="2200" baseline="30000" dirty="0">
                <a:solidFill>
                  <a:srgbClr val="000000"/>
                </a:solidFill>
              </a:rPr>
              <a:t>1</a:t>
            </a:r>
            <a:r>
              <a:rPr lang="en-US" altLang="en-US" sz="2200" dirty="0">
                <a:solidFill>
                  <a:srgbClr val="000000"/>
                </a:solidFill>
              </a:rPr>
              <a:t> training methods, and 3GPP and IEEE P2P communication standards are areas of emerging R&amp;D and innovation</a:t>
            </a:r>
          </a:p>
          <a:p>
            <a:pPr marL="182880" indent="-182880">
              <a:lnSpc>
                <a:spcPct val="120000"/>
              </a:lnSpc>
              <a:spcBef>
                <a:spcPts val="300"/>
              </a:spcBef>
            </a:pPr>
            <a:r>
              <a:rPr lang="en-US" altLang="en-US" dirty="0" err="1">
                <a:solidFill>
                  <a:srgbClr val="000000"/>
                </a:solidFill>
              </a:rPr>
              <a:t>BigAI</a:t>
            </a:r>
            <a:r>
              <a:rPr lang="en-US" altLang="en-US" dirty="0">
                <a:solidFill>
                  <a:srgbClr val="000000"/>
                </a:solidFill>
              </a:rPr>
              <a:t> business models and “incompatible moats” are problematic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they make less money when intelligence is decentralized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not their top priority</a:t>
            </a:r>
          </a:p>
          <a:p>
            <a:pPr marL="411480" lvl="1" indent="-182880"/>
            <a:r>
              <a:rPr lang="en-US" altLang="en-US" sz="2200" dirty="0">
                <a:solidFill>
                  <a:srgbClr val="000000"/>
                </a:solidFill>
              </a:rPr>
              <a:t>more difficult to recruit </a:t>
            </a:r>
            <a:r>
              <a:rPr lang="en-US" altLang="en-US" sz="2200" dirty="0" err="1">
                <a:solidFill>
                  <a:srgbClr val="000000"/>
                </a:solidFill>
              </a:rPr>
              <a:t>BigAI</a:t>
            </a:r>
            <a:r>
              <a:rPr lang="en-US" altLang="en-US" sz="2200" dirty="0">
                <a:solidFill>
                  <a:srgbClr val="000000"/>
                </a:solidFill>
              </a:rPr>
              <a:t> contributors to telecom and edge-centric blueprints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02D4-F38B-3E1E-2D61-93F799E34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5D511ECD-0756-0FB9-8B2E-DBAA63DDA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D1D-A6F9-B9FE-301E-5095ED2A6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6D00C-80F7-C7A3-0685-4CFAC500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1088320"/>
            <a:ext cx="3598307" cy="1430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A213-55C0-FD96-8981-776399DE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72" y="3138154"/>
            <a:ext cx="3486231" cy="304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AF61C-35F0-423A-90BC-F176148E8E25}"/>
              </a:ext>
            </a:extLst>
          </p:cNvPr>
          <p:cNvSpPr txBox="1"/>
          <p:nvPr/>
        </p:nvSpPr>
        <p:spPr>
          <a:xfrm>
            <a:off x="8044764" y="2439664"/>
            <a:ext cx="366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is the 2</a:t>
            </a:r>
            <a:r>
              <a:rPr lang="en-US" sz="1000" baseline="30000" dirty="0"/>
              <a:t>nd</a:t>
            </a:r>
            <a:r>
              <a:rPr lang="en-US" sz="1000" dirty="0"/>
              <a:t> Information Revolution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 err="1"/>
              <a:t>Surajudeen</a:t>
            </a:r>
            <a:r>
              <a:rPr lang="en-US" sz="800" dirty="0"/>
              <a:t> Abiola Abdulrahman, MD, MHPM, PhD, National Health Service, UK</a:t>
            </a:r>
            <a:r>
              <a:rPr lang="en-US" sz="1000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4AF8-B03F-E6C0-15FE-1740A4EA9542}"/>
              </a:ext>
            </a:extLst>
          </p:cNvPr>
          <p:cNvSpPr txBox="1"/>
          <p:nvPr/>
        </p:nvSpPr>
        <p:spPr>
          <a:xfrm>
            <a:off x="7985812" y="6119463"/>
            <a:ext cx="3898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baseline="30000" dirty="0"/>
              <a:t>th</a:t>
            </a:r>
            <a:r>
              <a:rPr lang="en-US" sz="1000" dirty="0"/>
              <a:t> Industrial Revolution includes human interaction with digital devices</a:t>
            </a:r>
            <a:br>
              <a:rPr lang="en-US" sz="1000" dirty="0"/>
            </a:br>
            <a:r>
              <a:rPr lang="en-US" sz="1000" dirty="0"/>
              <a:t>[</a:t>
            </a:r>
            <a:r>
              <a:rPr lang="en-US" sz="800" dirty="0"/>
              <a:t>Neos Networks, https://neosnetworks.com/resources/blog/what-is-fourth-industrial-revolution-4ir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50B865-B82A-87C7-AAB9-EC01F5AF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6E9DA-E7E5-E369-1015-670028725125}"/>
              </a:ext>
            </a:extLst>
          </p:cNvPr>
          <p:cNvSpPr txBox="1"/>
          <p:nvPr/>
        </p:nvSpPr>
        <p:spPr>
          <a:xfrm>
            <a:off x="1840019" y="5567060"/>
            <a:ext cx="633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Deep Neural Network</a:t>
            </a:r>
            <a:br>
              <a:rPr lang="en-US" sz="1000" dirty="0"/>
            </a:br>
            <a:r>
              <a:rPr lang="en-US" sz="1000" baseline="30000" dirty="0"/>
              <a:t>2</a:t>
            </a:r>
            <a:r>
              <a:rPr lang="en-US" sz="1000" dirty="0"/>
              <a:t> https://gizmodo.com/blackout-in-san-francisco-litters-streets-with-traffic-blocking-deactivated-waymos-2000702290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6C6E28-6DB0-7A04-750F-D93C9ECE3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012A2-A601-78B3-30B9-597F54030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26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 Networks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844756"/>
            <a:ext cx="11294656" cy="4830269"/>
          </a:xfrm>
        </p:spPr>
        <p:txBody>
          <a:bodyPr>
            <a:normAutofit/>
          </a:bodyPr>
          <a:lstStyle/>
          <a:p>
            <a:r>
              <a:rPr lang="en-US" sz="3200" dirty="0"/>
              <a:t>AAN is a member of the Akraino Physical AI blueprint family</a:t>
            </a:r>
            <a:endParaRPr lang="en-US" sz="3200" baseline="30000" dirty="0"/>
          </a:p>
          <a:p>
            <a:pPr lvl="1">
              <a:spcBef>
                <a:spcPts val="600"/>
              </a:spcBef>
            </a:pPr>
            <a:r>
              <a:rPr lang="en-US" sz="2400" dirty="0"/>
              <a:t>agents are robots, drones, automated vehicles, factory fixed and mobile, environmental sensors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agent-agent and human-agent interaction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cloud independence and human safety are primary objectives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two (2) key underlying technologies are AI and telecom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Initial use cases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Industrial Collaboration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Flood Detection, Prediction, and Rescue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First Responder Machine Assistants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69217" y="6583680"/>
            <a:ext cx="1346245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38F7-1CF1-E71D-382E-E7B07B1F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3750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D3C-18BC-8273-01D0-B48909A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C25C2-9EB4-8C75-3436-9E2B062AD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324E-C766-C83F-51CE-04F331BCA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7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99A-A389-4302-B04B-3C3778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A14-F70B-4976-9ACA-0F44C38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38746"/>
            <a:ext cx="11294656" cy="4769396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Industrial use cases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mobile delivery and roadside (cleaning, driver assistance)</a:t>
            </a:r>
          </a:p>
          <a:p>
            <a:pPr lvl="1"/>
            <a:r>
              <a:rPr lang="en-US" sz="2400" dirty="0"/>
              <a:t>construction</a:t>
            </a:r>
          </a:p>
          <a:p>
            <a:pPr lvl="1"/>
            <a:r>
              <a:rPr lang="en-US" sz="2400" dirty="0"/>
              <a:t>agriculture</a:t>
            </a:r>
          </a:p>
          <a:p>
            <a:r>
              <a:rPr lang="en-US" sz="3200" dirty="0"/>
              <a:t>P2P (peer-to-peer) communication</a:t>
            </a:r>
            <a:endParaRPr lang="en-US" sz="3200" baseline="30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inter-agent (direct) using PC5 </a:t>
            </a:r>
            <a:r>
              <a:rPr lang="en-US" sz="2400" dirty="0" err="1"/>
              <a:t>sidelink</a:t>
            </a:r>
            <a:r>
              <a:rPr lang="en-US" sz="2400" dirty="0"/>
              <a:t>, </a:t>
            </a:r>
            <a:r>
              <a:rPr lang="en-US" sz="2400" dirty="0" err="1"/>
              <a:t>HaLow</a:t>
            </a:r>
            <a:r>
              <a:rPr lang="en-US" sz="2400" dirty="0"/>
              <a:t> 802.11ah, </a:t>
            </a:r>
            <a:r>
              <a:rPr lang="en-US" sz="2400" dirty="0" err="1"/>
              <a:t>LoRa+LoRaWAN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DSRC</a:t>
            </a:r>
            <a:r>
              <a:rPr lang="en-US" sz="2400" baseline="30000" dirty="0"/>
              <a:t>1 </a:t>
            </a:r>
            <a:r>
              <a:rPr lang="en-US" sz="2400" dirty="0"/>
              <a:t>IEEE 802.11x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relay via cellular and satcom networks using C-V2X and PC5-NTN relay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multicast to other agents in close proximity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high MHz to mid GHz bands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free spectrum bands, for example band formerly used by cordless</a:t>
            </a:r>
            <a:br>
              <a:rPr lang="en-US" sz="2200" dirty="0"/>
            </a:br>
            <a:r>
              <a:rPr lang="en-US" sz="2200" dirty="0"/>
              <a:t>phones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C-V2X and DSRC use 5.9 GHz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sometimes known as “mobile </a:t>
            </a:r>
            <a:r>
              <a:rPr lang="en-US" sz="2200" dirty="0" err="1"/>
              <a:t>WiFi</a:t>
            </a:r>
            <a:r>
              <a:rPr lang="en-US" sz="2200" dirty="0"/>
              <a:t>”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short, low-power, codified emergency and safety messages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optional text and low bitrate audio and video, depending on</a:t>
            </a:r>
            <a:br>
              <a:rPr lang="en-US" sz="2400" dirty="0"/>
            </a:br>
            <a:r>
              <a:rPr lang="en-US" sz="2400" dirty="0"/>
              <a:t>agent compute capacity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5E93-0808-4CE4-93A6-A4340B8B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730" y="6583680"/>
            <a:ext cx="126673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9C765B0D-21F9-F221-C13A-D568CDA5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1A46-1C48-34DD-BAD6-CD92F5DF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43" y="4677832"/>
            <a:ext cx="1676583" cy="134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CD248-5468-6C22-F172-B6956EE7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42" y="386399"/>
            <a:ext cx="1854067" cy="1491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92412-6326-F9B4-EA5A-665B1B89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15" y="2835453"/>
            <a:ext cx="943336" cy="94333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4B99F0-5807-3C7A-0E96-B3180BC9D4E9}"/>
              </a:ext>
            </a:extLst>
          </p:cNvPr>
          <p:cNvSpPr/>
          <p:nvPr/>
        </p:nvSpPr>
        <p:spPr>
          <a:xfrm rot="18555552">
            <a:off x="8927056" y="2115110"/>
            <a:ext cx="1242355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AC8A-EB88-125B-723D-DC1E13D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6" y="4028736"/>
            <a:ext cx="943336" cy="943336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0ECF64C-9FA5-3FC9-CC8F-B6BA5BD1B3B0}"/>
              </a:ext>
            </a:extLst>
          </p:cNvPr>
          <p:cNvSpPr/>
          <p:nvPr/>
        </p:nvSpPr>
        <p:spPr>
          <a:xfrm rot="5400000">
            <a:off x="9627308" y="3031437"/>
            <a:ext cx="2332382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PC5 </a:t>
            </a:r>
            <a:r>
              <a:rPr lang="en-US" dirty="0" err="1"/>
              <a:t>Sidelink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E4F69-0538-B5DE-5DA5-357FBC54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971244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4FBAB-F7F6-2D4A-B629-E91486F8F137}"/>
              </a:ext>
            </a:extLst>
          </p:cNvPr>
          <p:cNvSpPr txBox="1"/>
          <p:nvPr/>
        </p:nvSpPr>
        <p:spPr>
          <a:xfrm>
            <a:off x="5818907" y="5661403"/>
            <a:ext cx="2351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Dedicated Short Range Communications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7B70D-05B6-F508-6ADF-AA52E5FF8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8197EE-312F-A42E-1EE2-9D32B086D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5C51347-9F55-FE0E-1C24-4D6A6B7ADE11}"/>
              </a:ext>
            </a:extLst>
          </p:cNvPr>
          <p:cNvSpPr/>
          <p:nvPr/>
        </p:nvSpPr>
        <p:spPr>
          <a:xfrm rot="2121438">
            <a:off x="8709910" y="4832463"/>
            <a:ext cx="1251141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PC5 Relay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547C8-37D7-7139-5ED6-0C610D8D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3" y="33700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5F918E5-4D5A-19BF-BED5-A3BC132809B2}"/>
              </a:ext>
            </a:extLst>
          </p:cNvPr>
          <p:cNvSpPr/>
          <p:nvPr/>
        </p:nvSpPr>
        <p:spPr>
          <a:xfrm rot="1385676">
            <a:off x="7999643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7C7E9A9-511F-8CFE-4DDC-8A9420C2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00674"/>
            <a:ext cx="512703" cy="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602AE4A7-25B8-1807-90D1-6A91BEACCA71}"/>
              </a:ext>
            </a:extLst>
          </p:cNvPr>
          <p:cNvSpPr/>
          <p:nvPr/>
        </p:nvSpPr>
        <p:spPr>
          <a:xfrm rot="20580297">
            <a:off x="5983787" y="755712"/>
            <a:ext cx="1568888" cy="32467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LoRa / </a:t>
            </a:r>
            <a:r>
              <a:rPr lang="en-US" sz="1600" dirty="0" err="1"/>
              <a:t>HaLow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2E823-9899-16E9-3801-B327495CC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889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4792-0B28-FA91-52E0-C479D94E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C3E1-DE18-35E2-CEF4-8083B15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" y="39072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Human-Agent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E24F-958C-FCE3-80B0-BFA3A7ED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71876"/>
            <a:ext cx="11294656" cy="49814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Use cases</a:t>
            </a:r>
          </a:p>
          <a:p>
            <a:pPr lvl="1"/>
            <a:r>
              <a:rPr lang="en-US" sz="2400" dirty="0"/>
              <a:t>flood prediction, detection, and rescue</a:t>
            </a:r>
          </a:p>
          <a:p>
            <a:pPr lvl="1"/>
            <a:r>
              <a:rPr lang="en-US" sz="2400" dirty="0"/>
              <a:t>first responder machine assistants</a:t>
            </a:r>
          </a:p>
          <a:p>
            <a:pPr lvl="1"/>
            <a:r>
              <a:rPr lang="en-US" sz="2400" dirty="0"/>
              <a:t>proximate machine safety</a:t>
            </a:r>
          </a:p>
          <a:p>
            <a:r>
              <a:rPr lang="en-US" sz="3200" dirty="0"/>
              <a:t>Audio and visual interaction</a:t>
            </a:r>
            <a:endParaRPr lang="en-US" sz="3200" baseline="30000" dirty="0"/>
          </a:p>
          <a:p>
            <a:pPr lvl="1"/>
            <a:r>
              <a:rPr lang="en-US" sz="2400" dirty="0"/>
              <a:t>small multimodal models</a:t>
            </a:r>
          </a:p>
          <a:p>
            <a:pPr lvl="1"/>
            <a:r>
              <a:rPr lang="en-US" sz="2400" dirty="0"/>
              <a:t>apps supported but not required, we assume</a:t>
            </a:r>
            <a:br>
              <a:rPr lang="en-US" sz="2400" dirty="0"/>
            </a:br>
            <a:r>
              <a:rPr lang="en-US" sz="2400" dirty="0"/>
              <a:t>unreliable or unavailable cloud connection</a:t>
            </a:r>
          </a:p>
          <a:p>
            <a:pPr lvl="1"/>
            <a:r>
              <a:rPr lang="en-US" sz="2400" dirty="0"/>
              <a:t>very small form-factor devices (e.g. pico ITX)</a:t>
            </a:r>
          </a:p>
          <a:p>
            <a:pPr lvl="1"/>
            <a:r>
              <a:rPr lang="en-US" sz="2400" dirty="0"/>
              <a:t>background noise, urgent or stressed voice</a:t>
            </a:r>
            <a:br>
              <a:rPr lang="en-US" sz="2400" dirty="0"/>
            </a:br>
            <a:r>
              <a:rPr lang="en-US" sz="2400" dirty="0"/>
              <a:t>input, and background talkers</a:t>
            </a:r>
          </a:p>
          <a:p>
            <a:pPr lvl="1"/>
            <a:r>
              <a:rPr lang="en-US" sz="2400" dirty="0"/>
              <a:t>machine noise from servo motor and other</a:t>
            </a:r>
            <a:br>
              <a:rPr lang="en-US" sz="2400" dirty="0"/>
            </a:br>
            <a:r>
              <a:rPr lang="en-US" sz="2400" dirty="0"/>
              <a:t>mechanical sources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AB8A-7F39-508A-82F5-2FE63026E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2471" y="6583680"/>
            <a:ext cx="1332992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DF22FA16-24C1-D096-02D7-EB3AB2A5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E5E21-2FDF-5182-9A60-3E84B6E9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15" y="2243356"/>
            <a:ext cx="862569" cy="124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F8AB-9EF5-A231-0A20-8A70C9CF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6" y="2112729"/>
            <a:ext cx="1385218" cy="13852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27B-384C-B4FC-113D-F9B33E75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1" y="6583680"/>
            <a:ext cx="4070635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87ECF-9623-9042-69DA-C5BA72B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33" y="1009290"/>
            <a:ext cx="774014" cy="82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18FC1-3D51-AFBB-2379-3AC6C2CF6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7318" y="860089"/>
            <a:ext cx="2184715" cy="110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431DA-8B83-A71A-9A84-3F6FC8B35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29" y="3824624"/>
            <a:ext cx="3339304" cy="2258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842FA-2921-75C0-6877-EDD1CF8CA3A6}"/>
              </a:ext>
            </a:extLst>
          </p:cNvPr>
          <p:cNvSpPr txBox="1"/>
          <p:nvPr/>
        </p:nvSpPr>
        <p:spPr>
          <a:xfrm>
            <a:off x="7978503" y="6106103"/>
            <a:ext cx="29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Drawing excerpt from Amazon delivery drone patent (see Supplemental slides for more information)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444B9D-2DC1-E6ED-AB41-AFA19BA2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D2015-E55B-EB96-5769-116E9D15F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61898-E3F4-9C44-CCE9-40F546E55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748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5A5-F619-D59A-1A2B-4BE9D27D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6DF3-5610-6FD6-0F69-91D1C259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32" y="649356"/>
            <a:ext cx="4525530" cy="361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90DCF-FDFA-3B9A-D530-A74F764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C289-BCFE-3A2E-BE41-3CB9EF97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1294656" cy="4830269"/>
          </a:xfrm>
        </p:spPr>
        <p:txBody>
          <a:bodyPr>
            <a:normAutofit fontScale="92500" lnSpcReduction="1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Telecom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P2P communications between agents, relay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over cell and satellite networks</a:t>
            </a: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short, energy-efficient, machine-readable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messages prioritized by human safety,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commercial need, machine failure, </a:t>
            </a:r>
            <a:r>
              <a:rPr lang="en-US" altLang="en-US" dirty="0" err="1">
                <a:solidFill>
                  <a:srgbClr val="000000"/>
                </a:solidFill>
              </a:rPr>
              <a:t>etc</a:t>
            </a:r>
            <a:endParaRPr lang="en-US" altLang="en-US" dirty="0">
              <a:solidFill>
                <a:srgbClr val="000000"/>
              </a:solidFill>
            </a:endParaRPr>
          </a:p>
          <a:p>
            <a:pPr marL="411480" lvl="1" indent="-182880"/>
            <a:r>
              <a:rPr lang="en-US" altLang="en-US" dirty="0">
                <a:solidFill>
                  <a:srgbClr val="000000"/>
                </a:solidFill>
              </a:rPr>
              <a:t>local IP, non-IP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AI</a:t>
            </a:r>
          </a:p>
          <a:p>
            <a:pPr marL="640080" lvl="1" indent="-182880"/>
            <a:r>
              <a:rPr lang="en-US" altLang="en-US" dirty="0">
                <a:solidFill>
                  <a:srgbClr val="000000"/>
                </a:solidFill>
              </a:rPr>
              <a:t>small multimodal models, recognizing …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speech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behavior, and gestures</a:t>
            </a:r>
          </a:p>
          <a:p>
            <a:pPr marL="1097280" lvl="2" indent="-182880"/>
            <a:r>
              <a:rPr lang="en-US" altLang="en-US" dirty="0">
                <a:solidFill>
                  <a:srgbClr val="000000"/>
                </a:solidFill>
              </a:rPr>
              <a:t>hazards and dangerous conditions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1C83-C030-C25B-7528-898E01A13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C8679018-9221-46F5-8A16-DE131E9F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C764-9176-BA2D-A439-2656049E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6276A-64A2-2146-8727-4B3F56B2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17125-9EAC-440A-27CA-6047F416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B9536-DECE-0140-F833-4492F4B40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1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3435-8ECA-BCE0-59E5-226E9BBE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D109-54C2-4766-7473-C6D1592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1" y="0"/>
            <a:ext cx="11651311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6237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E99A-14B2-3D6C-1180-B5DDE3E3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983908"/>
            <a:ext cx="10824345" cy="4830269"/>
          </a:xfrm>
        </p:spPr>
        <p:txBody>
          <a:bodyPr>
            <a:normAutofit fontScale="85000" lnSpcReduction="20000"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</a:pPr>
            <a:r>
              <a:rPr lang="en-US" altLang="en-US" dirty="0">
                <a:solidFill>
                  <a:srgbClr val="000000"/>
                </a:solidFill>
              </a:rPr>
              <a:t>Severe </a:t>
            </a:r>
            <a:r>
              <a:rPr lang="en-US" altLang="en-US" dirty="0" err="1">
                <a:solidFill>
                  <a:srgbClr val="000000"/>
                </a:solidFill>
              </a:rPr>
              <a:t>SWaP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aseline="30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constraints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small size, especially in drone and consumer applications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low power consumption, posing a technical challenge for communication and small multimodal models</a:t>
            </a:r>
          </a:p>
          <a:p>
            <a:pPr marL="411480" lvl="1" indent="-182880"/>
            <a:r>
              <a:rPr lang="en-US" altLang="en-US" sz="2400" dirty="0">
                <a:solidFill>
                  <a:srgbClr val="000000"/>
                </a:solidFill>
              </a:rPr>
              <a:t>weight is limited and may have less obvious consequences, for example GPU use may be limited due to heatsink or liquid cooling requirements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Model performance and accuracy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limited number of CPU cores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Data storage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dedicated storage nodes may be required</a:t>
            </a:r>
          </a:p>
          <a:p>
            <a:pPr marL="182880" indent="-182880">
              <a:spcBef>
                <a:spcPts val="6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Authentication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authenticating human-agent interaction expected to be extremely difficult problem </a:t>
            </a:r>
          </a:p>
          <a:p>
            <a:pPr marL="868680" lvl="2" indent="-182880">
              <a:spcBef>
                <a:spcPts val="6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potential risks include 1) “spoofing”; i.e. humans giving agents fake or harmful instructions and 2) physical obstruction or damage to agents</a:t>
            </a:r>
          </a:p>
          <a:p>
            <a:pPr marL="411480" lvl="1" indent="-182880">
              <a:spcBef>
                <a:spcPts val="6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agent-agent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4FEA-A189-CC84-D6E9-63B593DA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28852" y="6583680"/>
            <a:ext cx="1286610" cy="274320"/>
          </a:xfrm>
        </p:spPr>
        <p:txBody>
          <a:bodyPr/>
          <a:lstStyle/>
          <a:p>
            <a:r>
              <a:rPr lang="en-US"/>
              <a:t>Sep-Dec 2025</a:t>
            </a:r>
            <a:endParaRPr lang="en-US" dirty="0"/>
          </a:p>
        </p:txBody>
      </p:sp>
      <p:sp>
        <p:nvSpPr>
          <p:cNvPr id="42" name="スライド番号プレースホルダー 41">
            <a:extLst>
              <a:ext uri="{FF2B5EF4-FFF2-40B4-BE49-F238E27FC236}">
                <a16:creationId xmlns:a16="http://schemas.microsoft.com/office/drawing/2014/main" id="{ECFA1A9C-49F9-4D9C-7342-9D89D1AB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351F-2038-6730-42F2-371D588DB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898357" cy="274320"/>
          </a:xfrm>
        </p:spPr>
        <p:txBody>
          <a:bodyPr/>
          <a:lstStyle/>
          <a:p>
            <a:r>
              <a:rPr lang="en-US"/>
              <a:t>Autonomous Agents Networks blueprint - Not Under NDA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4FF2-F5C4-94A9-A87E-8BC753B274D3}"/>
              </a:ext>
            </a:extLst>
          </p:cNvPr>
          <p:cNvSpPr txBox="1"/>
          <p:nvPr/>
        </p:nvSpPr>
        <p:spPr>
          <a:xfrm>
            <a:off x="7233358" y="5692509"/>
            <a:ext cx="236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 Size, weight, and power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78EC90-603F-46B8-54C0-AEDA86EF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4" y="6034758"/>
            <a:ext cx="1230907" cy="479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AA7BE6-EEB8-CF23-C672-64715D32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8" y="6145116"/>
            <a:ext cx="1250254" cy="28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7B07E-DA83-CAD8-93E9-32E2C51A2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09" y="6100481"/>
            <a:ext cx="1597178" cy="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17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Akraino">
      <a:dk1>
        <a:srgbClr val="3F3F3F"/>
      </a:dk1>
      <a:lt1>
        <a:srgbClr val="FFFFFF"/>
      </a:lt1>
      <a:dk2>
        <a:srgbClr val="201747"/>
      </a:dk2>
      <a:lt2>
        <a:srgbClr val="FFFFFF"/>
      </a:lt2>
      <a:accent1>
        <a:srgbClr val="9164CC"/>
      </a:accent1>
      <a:accent2>
        <a:srgbClr val="10CFC9"/>
      </a:accent2>
      <a:accent3>
        <a:srgbClr val="47339D"/>
      </a:accent3>
      <a:accent4>
        <a:srgbClr val="10CFC9"/>
      </a:accent4>
      <a:accent5>
        <a:srgbClr val="9164CC"/>
      </a:accent5>
      <a:accent6>
        <a:srgbClr val="47339D"/>
      </a:accent6>
      <a:hlink>
        <a:srgbClr val="9164CC"/>
      </a:hlink>
      <a:folHlink>
        <a:srgbClr val="10CFC9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154099</TotalTime>
  <Words>4055</Words>
  <Application>Microsoft Office PowerPoint</Application>
  <PresentationFormat>Widescreen</PresentationFormat>
  <Paragraphs>547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HelveticaNeueLT Pro 35 Th</vt:lpstr>
      <vt:lpstr>Office Theme</vt:lpstr>
      <vt:lpstr>Autonomous Agents Networks</vt:lpstr>
      <vt:lpstr>Contents</vt:lpstr>
      <vt:lpstr>Overview – Agents, Machines, and Interaction</vt:lpstr>
      <vt:lpstr>Motivation</vt:lpstr>
      <vt:lpstr>Autonomous Agents Networks Blueprint</vt:lpstr>
      <vt:lpstr>Agent-Agent Interaction</vt:lpstr>
      <vt:lpstr>Human-Agent Interaction</vt:lpstr>
      <vt:lpstr>Key Technologies</vt:lpstr>
      <vt:lpstr>Technology Challenges</vt:lpstr>
      <vt:lpstr>Technology – Architecture Diagram</vt:lpstr>
      <vt:lpstr>Technology – Data Flow Diagram</vt:lpstr>
      <vt:lpstr>Technology – Messaging</vt:lpstr>
      <vt:lpstr>Technology – Messaging, cont.</vt:lpstr>
      <vt:lpstr>Technology – Agents Capabilities Advertisement</vt:lpstr>
      <vt:lpstr>Technology – Multimodal and Language Models</vt:lpstr>
      <vt:lpstr>Technology – Data Storage / Database</vt:lpstr>
      <vt:lpstr>Software Components</vt:lpstr>
      <vt:lpstr>Hardware Examples</vt:lpstr>
      <vt:lpstr>Supplemental I</vt:lpstr>
      <vt:lpstr>Amazon Delivery Drone Patents</vt:lpstr>
      <vt:lpstr>Additional Info</vt:lpstr>
      <vt:lpstr>Supplemental II</vt:lpstr>
      <vt:lpstr>Use Cases</vt:lpstr>
      <vt:lpstr>Precise Command Problem</vt:lpstr>
      <vt:lpstr>Current SLM State-of-the-Art</vt:lpstr>
      <vt:lpstr>Functional Requirements</vt:lpstr>
      <vt:lpstr>Why Not Use a GPU ?</vt:lpstr>
      <vt:lpstr>Technology Overview</vt:lpstr>
      <vt:lpstr>Technology Overview – Dataflow</vt:lpstr>
      <vt:lpstr>Sound-Alike Training</vt:lpstr>
      <vt:lpstr>Sound-Alike Inference</vt:lpstr>
      <vt:lpstr>Proximity Addressable Memory (PAM)</vt:lpstr>
      <vt:lpstr>Status and Next Steps</vt:lpstr>
    </vt:vector>
  </TitlesOfParts>
  <Company>Signalogic, 1Finity, Sansa / Madya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Agents Networks Blueprint overview</dc:title>
  <dc:subject>preparation for blueprint incubation review</dc:subject>
  <dc:creator>Jeff Brower</dc:creator>
  <cp:keywords/>
  <dc:description>AAN Blueprint material</dc:description>
  <cp:lastModifiedBy>jeffrey brower</cp:lastModifiedBy>
  <cp:revision>603</cp:revision>
  <dcterms:created xsi:type="dcterms:W3CDTF">2017-07-27T01:24:04Z</dcterms:created>
  <dcterms:modified xsi:type="dcterms:W3CDTF">2025-12-30T18:11:59Z</dcterms:modified>
  <cp:category>LF Edge Akraino, InfiniEdge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32f33799-7fd1-459e-ab92-d42deee7e66b</vt:lpwstr>
  </property>
  <property fmtid="{D5CDD505-2E9C-101B-9397-08002B2CF9AE}" pid="3" name="CTP_TimeStamp">
    <vt:lpwstr>2018-04-06 21:42:35Z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a7295cc1-d279-42ac-ab4d-3b0f4fece050_Enabled">
    <vt:lpwstr>true</vt:lpwstr>
  </property>
  <property fmtid="{D5CDD505-2E9C-101B-9397-08002B2CF9AE}" pid="9" name="MSIP_Label_a7295cc1-d279-42ac-ab4d-3b0f4fece050_SetDate">
    <vt:lpwstr>2024-04-25T02:08:50Z</vt:lpwstr>
  </property>
  <property fmtid="{D5CDD505-2E9C-101B-9397-08002B2CF9AE}" pid="10" name="MSIP_Label_a7295cc1-d279-42ac-ab4d-3b0f4fece050_Method">
    <vt:lpwstr>Standard</vt:lpwstr>
  </property>
  <property fmtid="{D5CDD505-2E9C-101B-9397-08002B2CF9AE}" pid="11" name="MSIP_Label_a7295cc1-d279-42ac-ab4d-3b0f4fece050_Name">
    <vt:lpwstr>FUJITSU-RESTRICTED​</vt:lpwstr>
  </property>
  <property fmtid="{D5CDD505-2E9C-101B-9397-08002B2CF9AE}" pid="12" name="MSIP_Label_a7295cc1-d279-42ac-ab4d-3b0f4fece050_SiteId">
    <vt:lpwstr>a19f121d-81e1-4858-a9d8-736e267fd4c7</vt:lpwstr>
  </property>
  <property fmtid="{D5CDD505-2E9C-101B-9397-08002B2CF9AE}" pid="13" name="MSIP_Label_a7295cc1-d279-42ac-ab4d-3b0f4fece050_ActionId">
    <vt:lpwstr>c426c685-fd65-4c6e-ae16-ba51edc00ce9</vt:lpwstr>
  </property>
  <property fmtid="{D5CDD505-2E9C-101B-9397-08002B2CF9AE}" pid="14" name="MSIP_Label_a7295cc1-d279-42ac-ab4d-3b0f4fece050_ContentBits">
    <vt:lpwstr>0</vt:lpwstr>
  </property>
</Properties>
</file>